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417" r:id="rId3"/>
    <p:sldId id="259" r:id="rId4"/>
    <p:sldId id="414" r:id="rId5"/>
    <p:sldId id="261" r:id="rId6"/>
    <p:sldId id="415" r:id="rId7"/>
    <p:sldId id="416" r:id="rId8"/>
    <p:sldId id="407" r:id="rId9"/>
    <p:sldId id="418" r:id="rId10"/>
    <p:sldId id="419" r:id="rId11"/>
    <p:sldId id="263" r:id="rId12"/>
    <p:sldId id="408" r:id="rId13"/>
    <p:sldId id="413" r:id="rId14"/>
    <p:sldId id="406" r:id="rId15"/>
    <p:sldId id="411" r:id="rId16"/>
    <p:sldId id="420" r:id="rId17"/>
    <p:sldId id="412" r:id="rId18"/>
    <p:sldId id="421" r:id="rId19"/>
    <p:sldId id="409" r:id="rId20"/>
    <p:sldId id="422" r:id="rId21"/>
    <p:sldId id="423" r:id="rId22"/>
    <p:sldId id="424" r:id="rId23"/>
    <p:sldId id="425" r:id="rId24"/>
    <p:sldId id="410" r:id="rId25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>
        <p:scale>
          <a:sx n="132" d="100"/>
          <a:sy n="132" d="100"/>
        </p:scale>
        <p:origin x="320" y="-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4032FD-5171-9D4D-991F-CA569C3C7B89}" type="datetimeFigureOut">
              <a:rPr lang="en-CN" smtClean="0"/>
              <a:t>2024/6/23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85B53-CDA6-AF43-B751-E672BB4DA63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51839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85B53-CDA6-AF43-B751-E672BB4DA634}" type="slidenum">
              <a:rPr lang="en-CN" smtClean="0"/>
              <a:t>22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73703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86616-3E22-6B6C-A5A6-000910553E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AE198-317D-D584-7542-7D25418875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3E77C-9323-DF7B-4624-D2D477C09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029CE-E797-694A-ABB3-472B86A4EA25}" type="datetimeFigureOut">
              <a:rPr lang="en-CN" smtClean="0"/>
              <a:t>2024/6/23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7F9F5-69D2-3561-431A-3972EA97E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E2833-62B6-D5C7-A493-C39AFA673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9AD1-0D98-114F-B268-82E535E44D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41763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D7585-E665-5031-5D02-6D8E09D3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482159-8E7E-C925-C09E-ACBAFD0EEA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E6223-32ED-EAE2-D96B-81A3C5831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029CE-E797-694A-ABB3-472B86A4EA25}" type="datetimeFigureOut">
              <a:rPr lang="en-CN" smtClean="0"/>
              <a:t>2024/6/23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B2BF8-0576-9CE2-FF42-C4E3170C8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FE1D2-200F-7918-5EEE-3944236AB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9AD1-0D98-114F-B268-82E535E44D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92586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1B3A1B-98BF-E58E-A617-8F5B8DA627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5FCF1E-1B4E-D6AF-DCA1-B5D75D083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D8DE8-D83E-0917-FB7C-82FE9E889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029CE-E797-694A-ABB3-472B86A4EA25}" type="datetimeFigureOut">
              <a:rPr lang="en-CN" smtClean="0"/>
              <a:t>2024/6/23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6B39D-C5E6-5FC9-EE60-88B2DF090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7F113-FE13-CDCF-B51D-DCB8D2E9C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9AD1-0D98-114F-B268-82E535E44D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94023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Research / July 28,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424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FC417-6602-A677-741E-DED73B42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49CCF-5939-A5B3-58DE-1ED32277C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EBCF23-C833-5C42-CFD1-21F6D5FF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029CE-E797-694A-ABB3-472B86A4EA25}" type="datetimeFigureOut">
              <a:rPr lang="en-CN" smtClean="0"/>
              <a:t>2024/6/23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3C436-711F-04C8-59AD-B9B260993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5DCD5-6437-576E-8309-9ECC7F6BD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9AD1-0D98-114F-B268-82E535E44D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10255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DF4FE-2151-675C-992C-CD91D9B8B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DB97D3-FA8F-F3C1-D3C1-BE1F0579A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0B070-E012-3C0C-1927-B7A7A9A23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029CE-E797-694A-ABB3-472B86A4EA25}" type="datetimeFigureOut">
              <a:rPr lang="en-CN" smtClean="0"/>
              <a:t>2024/6/23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0A928-9E01-17C1-F452-251E18254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D35A6-B54F-EC7A-E43A-1E153D66C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9AD1-0D98-114F-B268-82E535E44D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25855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4BE3D-A966-0AF6-5E97-FD48A834A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7992-6756-26D9-7CBA-D5A2914AC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B24957-DB25-1778-FC79-87151FE573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1A8C3-F59F-5357-606C-34AC2028E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029CE-E797-694A-ABB3-472B86A4EA25}" type="datetimeFigureOut">
              <a:rPr lang="en-CN" smtClean="0"/>
              <a:t>2024/6/23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A1C56A-127C-B5B7-B5FB-2244CA959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2F60C-22C3-B0C4-980D-20874459B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9AD1-0D98-114F-B268-82E535E44D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38631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9E22D-B023-576A-F6D5-A797451E2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F64D00-1138-138A-4828-4281AFA838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A9D31-DBFC-CEE5-172D-E93EC5980D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A2C0E1-38A0-175A-DC85-16AFF266A0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FDE0FF-0FC2-70CF-6672-AF58C09FD5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E7E5D1-E7A4-29AF-7F66-16FB6CA06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029CE-E797-694A-ABB3-472B86A4EA25}" type="datetimeFigureOut">
              <a:rPr lang="en-CN" smtClean="0"/>
              <a:t>2024/6/23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9313AF-A1D5-DEA6-13DA-2DEDF5561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4249BD-39AF-7A13-A089-8207E9F29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9AD1-0D98-114F-B268-82E535E44D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05680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86016-4106-2719-0D0B-9AE336C6A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69A3ED-C491-E86B-04B8-25825383E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029CE-E797-694A-ABB3-472B86A4EA25}" type="datetimeFigureOut">
              <a:rPr lang="en-CN" smtClean="0"/>
              <a:t>2024/6/23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EB2767-3449-042C-21F1-0EC763315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33A26A-CCD9-1614-2AAF-2A2DD7B3D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9AD1-0D98-114F-B268-82E535E44D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99655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6C92B7-DC1A-CBB2-0575-9D9A8987F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029CE-E797-694A-ABB3-472B86A4EA25}" type="datetimeFigureOut">
              <a:rPr lang="en-CN" smtClean="0"/>
              <a:t>2024/6/23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72817C-8AE2-1188-E3B4-8F2E8B443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4BA88A-86DE-E4A8-EDD2-A00A59A0C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9AD1-0D98-114F-B268-82E535E44D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85559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07AFD-3376-F82A-097D-101738424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46FEF-98E4-71B6-52D2-2715AFA89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3CC0FD-52B6-F342-4439-34A03B719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93CD5-8714-FDAC-A76D-46BBD7881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029CE-E797-694A-ABB3-472B86A4EA25}" type="datetimeFigureOut">
              <a:rPr lang="en-CN" smtClean="0"/>
              <a:t>2024/6/23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41453D-A305-2425-0A29-9352D27A0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44688-2110-3A9F-5F56-3B687A29C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9AD1-0D98-114F-B268-82E535E44D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26749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D6942-2BC9-3461-C026-2468FFC75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FC33FB-8329-0D3C-E6A2-B60B151763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ABBFFD-FFB2-1CD4-4CFC-A7B0FA9BFE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71EECE-6603-7E6C-BC34-D87C12D62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029CE-E797-694A-ABB3-472B86A4EA25}" type="datetimeFigureOut">
              <a:rPr lang="en-CN" smtClean="0"/>
              <a:t>2024/6/23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B277C0-22C4-E9F3-F37E-885B840DD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6D2EDE-2666-1A33-7455-D9F2BE7BF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9AD1-0D98-114F-B268-82E535E44D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42762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613652-21DA-AEBA-A80F-09DF1200F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9EB64-E0B1-99E2-F4B4-FED541A9B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7D29C-5CAF-9CEC-3A18-42CEAF1809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7029CE-E797-694A-ABB3-472B86A4EA25}" type="datetimeFigureOut">
              <a:rPr lang="en-CN" smtClean="0"/>
              <a:t>2024/6/23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4A284-8277-1714-F0CF-CEE207150B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E6113-6557-F8B9-FB92-3E6B99E25C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439AD1-0D98-114F-B268-82E535E44D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23916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-native.slack.com/archives/C039JSH0807" TargetMode="External"/><Relationship Id="rId2" Type="http://schemas.openxmlformats.org/officeDocument/2006/relationships/hyperlink" Target="https://github.com/confidential-containers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XLOWuI7J8w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C3896-A391-0F15-483B-CC9091E475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4303" y="-129627"/>
            <a:ext cx="9144000" cy="2387600"/>
          </a:xfrm>
        </p:spPr>
        <p:txBody>
          <a:bodyPr/>
          <a:lstStyle/>
          <a:p>
            <a:r>
              <a:rPr lang="en-CN" dirty="0"/>
              <a:t>机密容器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2414A2-B5DF-970B-8805-2857B3DB39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8593" y="2519473"/>
            <a:ext cx="9144000" cy="1655762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zh-CN" altLang="en-US" dirty="0"/>
              <a:t>探讨容器技术的安全问题</a:t>
            </a:r>
            <a:endParaRPr lang="en-US" altLang="zh-CN" dirty="0"/>
          </a:p>
          <a:p>
            <a:pPr marL="342900" indent="-342900">
              <a:buFontTx/>
              <a:buChar char="-"/>
            </a:pPr>
            <a:r>
              <a:rPr lang="zh-CN" altLang="en-US" dirty="0"/>
              <a:t>揭秘机密容器的解决方案</a:t>
            </a:r>
            <a:endParaRPr lang="en-US" altLang="zh-CN" dirty="0"/>
          </a:p>
          <a:p>
            <a:pPr marL="342900" indent="-342900">
              <a:buFontTx/>
              <a:buChar char="-"/>
            </a:pPr>
            <a:r>
              <a:rPr lang="zh-CN" altLang="en-US" dirty="0"/>
              <a:t>演示机密容器在</a:t>
            </a:r>
            <a:r>
              <a:rPr lang="en-US" altLang="zh-CN" dirty="0"/>
              <a:t>AI</a:t>
            </a:r>
            <a:r>
              <a:rPr lang="zh-CN" altLang="en-US" dirty="0"/>
              <a:t>中的应用案例</a:t>
            </a:r>
            <a:endParaRPr lang="en-CN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2FA20EB-DEEA-DA4B-BB26-C76A6531B931}"/>
              </a:ext>
            </a:extLst>
          </p:cNvPr>
          <p:cNvSpPr txBox="1">
            <a:spLocks/>
          </p:cNvSpPr>
          <p:nvPr/>
        </p:nvSpPr>
        <p:spPr>
          <a:xfrm>
            <a:off x="7273159" y="4658328"/>
            <a:ext cx="3578772" cy="3971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霍启峰</a:t>
            </a:r>
            <a:r>
              <a:rPr lang="zh-CN" altLang="en-US" dirty="0"/>
              <a:t> （</a:t>
            </a:r>
            <a:r>
              <a:rPr lang="en-CN" dirty="0"/>
              <a:t>IBM</a:t>
            </a:r>
            <a:r>
              <a:rPr lang="zh-CN" altLang="en-US" dirty="0"/>
              <a:t>）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262649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EA832-1261-B5AC-1205-23C4B7CDE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传统容器技术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Namespace, Cgroups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40DBF-4ECF-B069-5E70-E50A97080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2059"/>
            <a:ext cx="5585170" cy="31075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12211E-E267-D1A9-44D3-674926743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344" y="1690688"/>
            <a:ext cx="5328456" cy="400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39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7CCC0-1948-8C04-FE22-B97BEF5C7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89" y="0"/>
            <a:ext cx="10515600" cy="1325563"/>
          </a:xfrm>
        </p:spPr>
        <p:txBody>
          <a:bodyPr/>
          <a:lstStyle/>
          <a:p>
            <a:r>
              <a:rPr lang="en-CN" dirty="0"/>
              <a:t>Kata</a:t>
            </a:r>
            <a:r>
              <a:rPr lang="zh-CN" altLang="en-US" dirty="0"/>
              <a:t> </a:t>
            </a:r>
            <a:r>
              <a:rPr lang="en-US" altLang="zh-CN" dirty="0"/>
              <a:t>Containers – </a:t>
            </a:r>
            <a:r>
              <a:rPr lang="zh-CN" altLang="en-US" b="1" dirty="0"/>
              <a:t>基于虚拟机的容器</a:t>
            </a:r>
            <a:endParaRPr lang="en-C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F63FE2-3044-744D-2997-6A92202FA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89" y="1311485"/>
            <a:ext cx="11580892" cy="499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13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20411-0359-D9AA-D63A-48121A222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24" y="396026"/>
            <a:ext cx="11540359" cy="1325563"/>
          </a:xfrm>
        </p:spPr>
        <p:txBody>
          <a:bodyPr/>
          <a:lstStyle/>
          <a:p>
            <a:r>
              <a:rPr lang="en-CN" dirty="0"/>
              <a:t>伴生容器 (Kata Remote HyperVisor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CN" dirty="0"/>
              <a:t>PeerPod)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C95EB06-7599-C40D-D13B-F3734D12D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35910"/>
            <a:ext cx="12193102" cy="337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452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D5B43-DF30-1FA6-E82A-3AC434357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8" y="0"/>
            <a:ext cx="10515600" cy="1325563"/>
          </a:xfrm>
        </p:spPr>
        <p:txBody>
          <a:bodyPr/>
          <a:lstStyle/>
          <a:p>
            <a:r>
              <a:rPr lang="en-US" dirty="0" err="1"/>
              <a:t>不同容器技术</a:t>
            </a:r>
            <a:r>
              <a:rPr lang="en-CN" dirty="0"/>
              <a:t>网络解决方案对比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2755C5-D4BC-1740-0C71-1F185F297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951" y="2153730"/>
            <a:ext cx="3873654" cy="32319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CF9E83-1371-1D77-2E0E-075EFD4DA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5902" y="3128568"/>
            <a:ext cx="4478760" cy="33790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4A288E-5B94-D47D-6A07-D705A9105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25563"/>
            <a:ext cx="3842951" cy="286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42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C2BC0-E354-EF24-979F-BE9ABFBB08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68076" y="2834820"/>
            <a:ext cx="2743200" cy="365125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5" name="正方形/長方形 1">
            <a:extLst>
              <a:ext uri="{FF2B5EF4-FFF2-40B4-BE49-F238E27FC236}">
                <a16:creationId xmlns:a16="http://schemas.microsoft.com/office/drawing/2014/main" id="{AF36499B-B3B1-E0E7-2835-5DDA5E05AFA4}"/>
              </a:ext>
            </a:extLst>
          </p:cNvPr>
          <p:cNvSpPr/>
          <p:nvPr/>
        </p:nvSpPr>
        <p:spPr>
          <a:xfrm>
            <a:off x="667988" y="1455133"/>
            <a:ext cx="3334843" cy="4695012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游ゴシック" panose="020B0400000000000000" pitchFamily="34" charset="-128"/>
              </a:rPr>
              <a:t> Worker node VM</a:t>
            </a:r>
            <a:endParaRPr kumimoji="1" lang="ja-JP" alt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游ゴシック" panose="020B0400000000000000" pitchFamily="34" charset="-128"/>
            </a:endParaRPr>
          </a:p>
        </p:txBody>
      </p:sp>
      <p:sp>
        <p:nvSpPr>
          <p:cNvPr id="56" name="Rounded Rectangle 14">
            <a:extLst>
              <a:ext uri="{FF2B5EF4-FFF2-40B4-BE49-F238E27FC236}">
                <a16:creationId xmlns:a16="http://schemas.microsoft.com/office/drawing/2014/main" id="{0C2519CE-5160-A9DC-9B44-6DB017BF6CEF}"/>
              </a:ext>
            </a:extLst>
          </p:cNvPr>
          <p:cNvSpPr/>
          <p:nvPr/>
        </p:nvSpPr>
        <p:spPr>
          <a:xfrm>
            <a:off x="2184599" y="4600068"/>
            <a:ext cx="1087937" cy="542803"/>
          </a:xfrm>
          <a:prstGeom prst="roundRect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lIns="72000" rIns="108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</a:rPr>
              <a:t>Network namespace</a:t>
            </a:r>
            <a:endParaRPr kumimoji="0" lang="en-JP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377A7402-AED7-30FC-6E6D-8FBADCEF67EA}"/>
              </a:ext>
            </a:extLst>
          </p:cNvPr>
          <p:cNvSpPr/>
          <p:nvPr/>
        </p:nvSpPr>
        <p:spPr>
          <a:xfrm>
            <a:off x="1021328" y="5715620"/>
            <a:ext cx="2575043" cy="385584"/>
          </a:xfrm>
          <a:prstGeom prst="roundRect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JP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</a:rPr>
              <a:t>Pod network</a:t>
            </a:r>
          </a:p>
        </p:txBody>
      </p:sp>
      <p:sp>
        <p:nvSpPr>
          <p:cNvPr id="58" name="正方形/長方形 53">
            <a:extLst>
              <a:ext uri="{FF2B5EF4-FFF2-40B4-BE49-F238E27FC236}">
                <a16:creationId xmlns:a16="http://schemas.microsoft.com/office/drawing/2014/main" id="{6238B2D6-56C8-F6AC-D513-96A23B24B000}"/>
              </a:ext>
            </a:extLst>
          </p:cNvPr>
          <p:cNvSpPr/>
          <p:nvPr/>
        </p:nvSpPr>
        <p:spPr>
          <a:xfrm>
            <a:off x="2958425" y="5643399"/>
            <a:ext cx="128905" cy="145652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游ゴシック" panose="020B0400000000000000" pitchFamily="34" charset="-128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7BD9E85-01F8-C946-D5A7-ADFFB5759DCA}"/>
              </a:ext>
            </a:extLst>
          </p:cNvPr>
          <p:cNvCxnSpPr>
            <a:cxnSpLocks/>
            <a:stCxn id="58" idx="0"/>
            <a:endCxn id="60" idx="2"/>
          </p:cNvCxnSpPr>
          <p:nvPr/>
        </p:nvCxnSpPr>
        <p:spPr>
          <a:xfrm flipV="1">
            <a:off x="3022878" y="5216304"/>
            <a:ext cx="207" cy="427095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60" name="正方形/長方形 53">
            <a:extLst>
              <a:ext uri="{FF2B5EF4-FFF2-40B4-BE49-F238E27FC236}">
                <a16:creationId xmlns:a16="http://schemas.microsoft.com/office/drawing/2014/main" id="{850324AF-382B-59AD-FF2E-9AB8C89AD59A}"/>
              </a:ext>
            </a:extLst>
          </p:cNvPr>
          <p:cNvSpPr/>
          <p:nvPr/>
        </p:nvSpPr>
        <p:spPr>
          <a:xfrm>
            <a:off x="2958425" y="5074217"/>
            <a:ext cx="129320" cy="14208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游ゴシック" panose="020B0400000000000000" pitchFamily="34" charset="-128"/>
            </a:endParaRP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97909C67-7BED-D89C-FBCA-2227534EECF8}"/>
              </a:ext>
            </a:extLst>
          </p:cNvPr>
          <p:cNvSpPr/>
          <p:nvPr/>
        </p:nvSpPr>
        <p:spPr>
          <a:xfrm>
            <a:off x="780979" y="1861352"/>
            <a:ext cx="1005238" cy="421453"/>
          </a:xfrm>
          <a:prstGeom prst="roundRect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lIns="0" tIns="3600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</a:rPr>
              <a:t>kubelet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8B0236C2-7C7B-D7F3-47AA-A25EA60DCA3F}"/>
              </a:ext>
            </a:extLst>
          </p:cNvPr>
          <p:cNvSpPr/>
          <p:nvPr/>
        </p:nvSpPr>
        <p:spPr>
          <a:xfrm>
            <a:off x="780968" y="2603019"/>
            <a:ext cx="1005238" cy="421453"/>
          </a:xfrm>
          <a:prstGeom prst="roundRect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lIns="0" tIns="3600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</a:rPr>
              <a:t>containerd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885BC68E-99E5-2930-87AC-2B4E78A16FB2}"/>
              </a:ext>
            </a:extLst>
          </p:cNvPr>
          <p:cNvSpPr/>
          <p:nvPr/>
        </p:nvSpPr>
        <p:spPr>
          <a:xfrm>
            <a:off x="2491309" y="2603019"/>
            <a:ext cx="1055969" cy="421453"/>
          </a:xfrm>
          <a:prstGeom prst="round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lIns="0" tIns="3600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" panose="020B0503050203000203" pitchFamily="34" charset="0"/>
              </a:rPr>
              <a:t>kata-shim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ACAF3CF-7DB1-426F-4363-07C23AAFCE8A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1283598" y="2282805"/>
            <a:ext cx="0" cy="320214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31FE34B-9AFB-C4D4-03FA-A424E1320886}"/>
              </a:ext>
            </a:extLst>
          </p:cNvPr>
          <p:cNvSpPr txBox="1"/>
          <p:nvPr/>
        </p:nvSpPr>
        <p:spPr>
          <a:xfrm>
            <a:off x="867592" y="2313515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IBM Plex Sans" panose="020B0503050203000203" pitchFamily="34" charset="0"/>
              </a:rPr>
              <a:t>CRI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F6B4E01-78BB-8B50-1938-1C1C90985313}"/>
              </a:ext>
            </a:extLst>
          </p:cNvPr>
          <p:cNvCxnSpPr>
            <a:cxnSpLocks/>
            <a:stCxn id="62" idx="3"/>
            <a:endCxn id="63" idx="1"/>
          </p:cNvCxnSpPr>
          <p:nvPr/>
        </p:nvCxnSpPr>
        <p:spPr>
          <a:xfrm>
            <a:off x="1786206" y="2813746"/>
            <a:ext cx="705102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F5CA1127-E35F-2800-0D6B-C29B551E77AF}"/>
              </a:ext>
            </a:extLst>
          </p:cNvPr>
          <p:cNvSpPr txBox="1"/>
          <p:nvPr/>
        </p:nvSpPr>
        <p:spPr>
          <a:xfrm>
            <a:off x="1756323" y="2548198"/>
            <a:ext cx="825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IBM Plex Sans" panose="020B0503050203000203" pitchFamily="34" charset="0"/>
              </a:rPr>
              <a:t>Shim API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0E5DACB-A386-867B-1D66-A3CF2A96375A}"/>
              </a:ext>
            </a:extLst>
          </p:cNvPr>
          <p:cNvCxnSpPr>
            <a:cxnSpLocks/>
          </p:cNvCxnSpPr>
          <p:nvPr/>
        </p:nvCxnSpPr>
        <p:spPr>
          <a:xfrm>
            <a:off x="2775816" y="3017417"/>
            <a:ext cx="0" cy="41018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miter lim="800000"/>
            <a:tailEnd type="triangle" w="lg" len="lg"/>
          </a:ln>
          <a:effectLst/>
        </p:spPr>
      </p:cxn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33330A1C-C4A5-7BB1-CB90-D69A56D901FD}"/>
              </a:ext>
            </a:extLst>
          </p:cNvPr>
          <p:cNvSpPr/>
          <p:nvPr/>
        </p:nvSpPr>
        <p:spPr>
          <a:xfrm>
            <a:off x="785957" y="5108080"/>
            <a:ext cx="1005238" cy="421453"/>
          </a:xfrm>
          <a:prstGeom prst="roundRect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lIns="0" tIns="3600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</a:rPr>
              <a:t>CNI plugin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ADB4932-E91F-7FD8-3E3C-34ED759298E8}"/>
              </a:ext>
            </a:extLst>
          </p:cNvPr>
          <p:cNvCxnSpPr>
            <a:cxnSpLocks/>
          </p:cNvCxnSpPr>
          <p:nvPr/>
        </p:nvCxnSpPr>
        <p:spPr>
          <a:xfrm flipH="1">
            <a:off x="455605" y="6471325"/>
            <a:ext cx="7648701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68AD9C-4F48-9A94-C3D3-5D91A346D75E}"/>
              </a:ext>
            </a:extLst>
          </p:cNvPr>
          <p:cNvCxnSpPr>
            <a:cxnSpLocks/>
            <a:stCxn id="62" idx="2"/>
            <a:endCxn id="69" idx="0"/>
          </p:cNvCxnSpPr>
          <p:nvPr/>
        </p:nvCxnSpPr>
        <p:spPr>
          <a:xfrm>
            <a:off x="1283587" y="3024473"/>
            <a:ext cx="4989" cy="2083607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574AD53-9A80-6855-7CE9-F54D44E9C945}"/>
              </a:ext>
            </a:extLst>
          </p:cNvPr>
          <p:cNvSpPr txBox="1"/>
          <p:nvPr/>
        </p:nvSpPr>
        <p:spPr>
          <a:xfrm>
            <a:off x="872787" y="4112563"/>
            <a:ext cx="4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IBM Plex Sans" panose="020B0503050203000203" pitchFamily="34" charset="0"/>
              </a:rPr>
              <a:t>CNI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0C731CB-27CC-B17D-3A92-861D972D3A03}"/>
              </a:ext>
            </a:extLst>
          </p:cNvPr>
          <p:cNvCxnSpPr>
            <a:cxnSpLocks/>
          </p:cNvCxnSpPr>
          <p:nvPr/>
        </p:nvCxnSpPr>
        <p:spPr>
          <a:xfrm>
            <a:off x="1791195" y="5331247"/>
            <a:ext cx="1228097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miter lim="800000"/>
            <a:tailEnd type="triangle" w="lg" len="lg"/>
          </a:ln>
          <a:effectLst/>
        </p:spPr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E0313395-169B-1CB0-3900-25322A0C3481}"/>
              </a:ext>
            </a:extLst>
          </p:cNvPr>
          <p:cNvSpPr txBox="1"/>
          <p:nvPr/>
        </p:nvSpPr>
        <p:spPr>
          <a:xfrm>
            <a:off x="1882349" y="5309580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IBM Plex Sans" panose="020B0503050203000203" pitchFamily="34" charset="0"/>
              </a:rPr>
              <a:t>Configure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C1D4C53-9D4F-2FAA-F8B7-141968783B9A}"/>
              </a:ext>
            </a:extLst>
          </p:cNvPr>
          <p:cNvSpPr txBox="1"/>
          <p:nvPr/>
        </p:nvSpPr>
        <p:spPr>
          <a:xfrm>
            <a:off x="2026673" y="3105143"/>
            <a:ext cx="760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IBM Plex Sans" panose="020B0503050203000203" pitchFamily="34" charset="0"/>
              </a:rPr>
              <a:t>Request</a:t>
            </a:r>
          </a:p>
        </p:txBody>
      </p:sp>
      <p:sp>
        <p:nvSpPr>
          <p:cNvPr id="76" name="正方形/長方形 53">
            <a:extLst>
              <a:ext uri="{FF2B5EF4-FFF2-40B4-BE49-F238E27FC236}">
                <a16:creationId xmlns:a16="http://schemas.microsoft.com/office/drawing/2014/main" id="{3D328E00-8553-5923-6FC5-67081CB99364}"/>
              </a:ext>
            </a:extLst>
          </p:cNvPr>
          <p:cNvSpPr/>
          <p:nvPr/>
        </p:nvSpPr>
        <p:spPr>
          <a:xfrm>
            <a:off x="2196577" y="6056999"/>
            <a:ext cx="129320" cy="14208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游ゴシック" panose="020B0400000000000000" pitchFamily="34" charset="-128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838C4AE-83A5-E7FA-0796-313C4C065704}"/>
              </a:ext>
            </a:extLst>
          </p:cNvPr>
          <p:cNvCxnSpPr>
            <a:cxnSpLocks/>
            <a:endCxn id="76" idx="2"/>
          </p:cNvCxnSpPr>
          <p:nvPr/>
        </p:nvCxnSpPr>
        <p:spPr>
          <a:xfrm flipV="1">
            <a:off x="2261237" y="6199086"/>
            <a:ext cx="0" cy="275006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78" name="Cloud Callout 77">
            <a:extLst>
              <a:ext uri="{FF2B5EF4-FFF2-40B4-BE49-F238E27FC236}">
                <a16:creationId xmlns:a16="http://schemas.microsoft.com/office/drawing/2014/main" id="{38AB9806-E224-11FC-4ADD-905B39ABF676}"/>
              </a:ext>
            </a:extLst>
          </p:cNvPr>
          <p:cNvSpPr/>
          <p:nvPr/>
        </p:nvSpPr>
        <p:spPr>
          <a:xfrm>
            <a:off x="4368240" y="2072079"/>
            <a:ext cx="1780112" cy="647727"/>
          </a:xfrm>
          <a:prstGeom prst="cloudCallout">
            <a:avLst>
              <a:gd name="adj1" fmla="val 18297"/>
              <a:gd name="adj2" fmla="val -2393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  <a:headEnd type="none"/>
          </a:ln>
          <a:effectLst/>
        </p:spPr>
        <p:txBody>
          <a:bodyPr lIns="0" tIns="7200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JP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 panose="020B0503050203000203" pitchFamily="34" charset="0"/>
              </a:rPr>
              <a:t>IaaS cloud</a:t>
            </a:r>
          </a:p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JP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 panose="020B0503050203000203" pitchFamily="34" charset="0"/>
              </a:rPr>
              <a:t>API endpoint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82ADF02-9BDA-6C06-ABD1-24F36120F2FC}"/>
              </a:ext>
            </a:extLst>
          </p:cNvPr>
          <p:cNvCxnSpPr>
            <a:cxnSpLocks/>
          </p:cNvCxnSpPr>
          <p:nvPr/>
        </p:nvCxnSpPr>
        <p:spPr>
          <a:xfrm flipV="1">
            <a:off x="3556720" y="2776386"/>
            <a:ext cx="1061711" cy="798400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ysDash"/>
            <a:miter lim="800000"/>
            <a:tailEnd type="triangle" w="lg" len="lg"/>
          </a:ln>
          <a:effectLst/>
        </p:spPr>
      </p:cxnSp>
      <p:sp>
        <p:nvSpPr>
          <p:cNvPr id="80" name="正方形/長方形 53">
            <a:extLst>
              <a:ext uri="{FF2B5EF4-FFF2-40B4-BE49-F238E27FC236}">
                <a16:creationId xmlns:a16="http://schemas.microsoft.com/office/drawing/2014/main" id="{288BD15C-D513-BEBD-25E5-76812E3EE1AD}"/>
              </a:ext>
            </a:extLst>
          </p:cNvPr>
          <p:cNvSpPr/>
          <p:nvPr/>
        </p:nvSpPr>
        <p:spPr>
          <a:xfrm>
            <a:off x="3203191" y="4853954"/>
            <a:ext cx="129320" cy="14208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游ゴシック" panose="020B0400000000000000" pitchFamily="34" charset="-128"/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61CE468-42FB-9837-08F6-50992B607223}"/>
              </a:ext>
            </a:extLst>
          </p:cNvPr>
          <p:cNvCxnSpPr>
            <a:cxnSpLocks/>
            <a:stCxn id="84" idx="2"/>
          </p:cNvCxnSpPr>
          <p:nvPr/>
        </p:nvCxnSpPr>
        <p:spPr>
          <a:xfrm>
            <a:off x="2978078" y="3940474"/>
            <a:ext cx="883878" cy="808027"/>
          </a:xfrm>
          <a:prstGeom prst="straightConnector1">
            <a:avLst/>
          </a:prstGeom>
          <a:noFill/>
          <a:ln w="25400" cap="flat" cmpd="sng" algn="ctr">
            <a:solidFill>
              <a:srgbClr val="C00000"/>
            </a:solidFill>
            <a:prstDash val="sysDash"/>
            <a:miter lim="800000"/>
            <a:tailEnd type="triangle" w="lg" len="lg"/>
          </a:ln>
          <a:effectLst/>
        </p:spPr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9150034C-8975-A3CE-F9F0-5157294A734F}"/>
              </a:ext>
            </a:extLst>
          </p:cNvPr>
          <p:cNvSpPr/>
          <p:nvPr/>
        </p:nvSpPr>
        <p:spPr>
          <a:xfrm>
            <a:off x="3988572" y="4457686"/>
            <a:ext cx="23310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dirty="0">
                <a:solidFill>
                  <a:srgbClr val="C00000"/>
                </a:solidFill>
                <a:latin typeface="IBM Plex Sans" panose="020B0503050203000203" pitchFamily="34" charset="0"/>
                <a:ea typeface="游ゴシック" panose="020B0400000000000000" pitchFamily="34" charset="-128"/>
              </a:rPr>
              <a:t>Tunnel for pod network</a:t>
            </a:r>
            <a:endParaRPr lang="en-US" sz="1600" dirty="0">
              <a:solidFill>
                <a:srgbClr val="C00000"/>
              </a:solidFill>
              <a:latin typeface="IBM Plex Sans" panose="020B0503050203000203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AA5E936-036D-ED1F-BC31-4E3F3B8843FA}"/>
              </a:ext>
            </a:extLst>
          </p:cNvPr>
          <p:cNvSpPr txBox="1"/>
          <p:nvPr/>
        </p:nvSpPr>
        <p:spPr>
          <a:xfrm rot="2563884">
            <a:off x="3121318" y="4159478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IBM Plex Sans" panose="020B0503050203000203" pitchFamily="34" charset="0"/>
              </a:rPr>
              <a:t>Configure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34EB340C-D715-61C9-C40D-32E5381D567F}"/>
              </a:ext>
            </a:extLst>
          </p:cNvPr>
          <p:cNvSpPr/>
          <p:nvPr/>
        </p:nvSpPr>
        <p:spPr>
          <a:xfrm>
            <a:off x="2398767" y="3435828"/>
            <a:ext cx="1158622" cy="504646"/>
          </a:xfrm>
          <a:prstGeom prst="roundRect">
            <a:avLst/>
          </a:prstGeom>
          <a:noFill/>
          <a:ln w="508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lIns="0" tIns="3600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" panose="020B0503050203000203" pitchFamily="34" charset="0"/>
              </a:rPr>
              <a:t>Cloud API adaptor</a:t>
            </a:r>
          </a:p>
        </p:txBody>
      </p:sp>
      <p:sp>
        <p:nvSpPr>
          <p:cNvPr id="85" name="正方形/長方形 1">
            <a:extLst>
              <a:ext uri="{FF2B5EF4-FFF2-40B4-BE49-F238E27FC236}">
                <a16:creationId xmlns:a16="http://schemas.microsoft.com/office/drawing/2014/main" id="{8BEE7CF4-00D0-5BE1-A84D-2D8848CBACED}"/>
              </a:ext>
            </a:extLst>
          </p:cNvPr>
          <p:cNvSpPr/>
          <p:nvPr/>
        </p:nvSpPr>
        <p:spPr>
          <a:xfrm>
            <a:off x="6267325" y="3056516"/>
            <a:ext cx="1775959" cy="308266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游ゴシック" panose="020B0400000000000000" pitchFamily="34" charset="-128"/>
              </a:rPr>
              <a:t> Pod VM</a:t>
            </a:r>
            <a:endParaRPr kumimoji="1" lang="ja-JP" altLang="en-US" sz="14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游ゴシック" panose="020B0400000000000000" pitchFamily="34" charset="-128"/>
            </a:endParaRPr>
          </a:p>
        </p:txBody>
      </p:sp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18A0E1F7-2733-655D-C464-3BE2E8D2A666}"/>
              </a:ext>
            </a:extLst>
          </p:cNvPr>
          <p:cNvSpPr/>
          <p:nvPr/>
        </p:nvSpPr>
        <p:spPr>
          <a:xfrm>
            <a:off x="6763910" y="4864177"/>
            <a:ext cx="815835" cy="216181"/>
          </a:xfrm>
          <a:prstGeom prst="round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 panose="020B0503050203000203" pitchFamily="34" charset="0"/>
              </a:rPr>
              <a:t>container</a:t>
            </a:r>
            <a:endParaRPr kumimoji="0" lang="en-JP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87" name="Rounded Rectangle 13">
            <a:extLst>
              <a:ext uri="{FF2B5EF4-FFF2-40B4-BE49-F238E27FC236}">
                <a16:creationId xmlns:a16="http://schemas.microsoft.com/office/drawing/2014/main" id="{79EE20E9-9ADE-0F23-D2B4-B5D74B07540A}"/>
              </a:ext>
            </a:extLst>
          </p:cNvPr>
          <p:cNvSpPr/>
          <p:nvPr/>
        </p:nvSpPr>
        <p:spPr>
          <a:xfrm>
            <a:off x="6763910" y="5198255"/>
            <a:ext cx="815835" cy="216181"/>
          </a:xfrm>
          <a:prstGeom prst="round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 panose="020B0503050203000203" pitchFamily="34" charset="0"/>
              </a:rPr>
              <a:t>container</a:t>
            </a:r>
            <a:endParaRPr kumimoji="0" lang="en-JP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88" name="Rounded Rectangle 14">
            <a:extLst>
              <a:ext uri="{FF2B5EF4-FFF2-40B4-BE49-F238E27FC236}">
                <a16:creationId xmlns:a16="http://schemas.microsoft.com/office/drawing/2014/main" id="{9133448A-2BA7-D15B-2C1C-5B099CBAF26C}"/>
              </a:ext>
            </a:extLst>
          </p:cNvPr>
          <p:cNvSpPr/>
          <p:nvPr/>
        </p:nvSpPr>
        <p:spPr>
          <a:xfrm>
            <a:off x="6588667" y="4514693"/>
            <a:ext cx="1127451" cy="1046988"/>
          </a:xfrm>
          <a:prstGeom prst="roundRect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</a:rPr>
              <a:t>Pod</a:t>
            </a:r>
            <a:endParaRPr kumimoji="0" lang="en-JP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89" name="正方形/長方形 53">
            <a:extLst>
              <a:ext uri="{FF2B5EF4-FFF2-40B4-BE49-F238E27FC236}">
                <a16:creationId xmlns:a16="http://schemas.microsoft.com/office/drawing/2014/main" id="{550A5D15-0194-A020-3E7C-2F85C9330A9E}"/>
              </a:ext>
            </a:extLst>
          </p:cNvPr>
          <p:cNvSpPr/>
          <p:nvPr/>
        </p:nvSpPr>
        <p:spPr>
          <a:xfrm>
            <a:off x="6520677" y="4835598"/>
            <a:ext cx="129320" cy="14208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游ゴシック" panose="020B0400000000000000" pitchFamily="34" charset="-128"/>
            </a:endParaRP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87211369-326F-CA9C-CC83-6F7923B7C0B1}"/>
              </a:ext>
            </a:extLst>
          </p:cNvPr>
          <p:cNvSpPr/>
          <p:nvPr/>
        </p:nvSpPr>
        <p:spPr>
          <a:xfrm>
            <a:off x="6697198" y="4073344"/>
            <a:ext cx="914144" cy="258794"/>
          </a:xfrm>
          <a:prstGeom prst="round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lIns="0" tIns="3600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" panose="020B0503050203000203" pitchFamily="34" charset="0"/>
              </a:rPr>
              <a:t>Kata agent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9B69457-1136-2A1D-7212-B68BBBB7A0B9}"/>
              </a:ext>
            </a:extLst>
          </p:cNvPr>
          <p:cNvCxnSpPr>
            <a:cxnSpLocks/>
            <a:stCxn id="90" idx="2"/>
            <a:endCxn id="88" idx="0"/>
          </p:cNvCxnSpPr>
          <p:nvPr/>
        </p:nvCxnSpPr>
        <p:spPr>
          <a:xfrm flipH="1">
            <a:off x="7152393" y="4332138"/>
            <a:ext cx="1877" cy="18255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miter lim="800000"/>
            <a:tailEnd type="triangle" w="lg" len="lg"/>
          </a:ln>
          <a:effectLst/>
        </p:spPr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5C4B5CF3-4434-41CF-5895-986842889CC9}"/>
              </a:ext>
            </a:extLst>
          </p:cNvPr>
          <p:cNvSpPr txBox="1"/>
          <p:nvPr/>
        </p:nvSpPr>
        <p:spPr>
          <a:xfrm>
            <a:off x="7188562" y="4311535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IBM Plex Sans" panose="020B0503050203000203" pitchFamily="34" charset="0"/>
              </a:rPr>
              <a:t>Create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12855CD-54E9-7299-62A2-9BCAD2C7202F}"/>
              </a:ext>
            </a:extLst>
          </p:cNvPr>
          <p:cNvCxnSpPr>
            <a:cxnSpLocks/>
          </p:cNvCxnSpPr>
          <p:nvPr/>
        </p:nvCxnSpPr>
        <p:spPr>
          <a:xfrm>
            <a:off x="3556720" y="3730751"/>
            <a:ext cx="3081909" cy="12231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94" name="正方形/長方形 53">
            <a:extLst>
              <a:ext uri="{FF2B5EF4-FFF2-40B4-BE49-F238E27FC236}">
                <a16:creationId xmlns:a16="http://schemas.microsoft.com/office/drawing/2014/main" id="{BFA0EBC0-2D6E-3D7D-793F-368655C62F31}"/>
              </a:ext>
            </a:extLst>
          </p:cNvPr>
          <p:cNvSpPr/>
          <p:nvPr/>
        </p:nvSpPr>
        <p:spPr>
          <a:xfrm>
            <a:off x="7089655" y="6052770"/>
            <a:ext cx="129320" cy="14208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游ゴシック" panose="020B0400000000000000" pitchFamily="34" charset="-128"/>
            </a:endParaRP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91E081D-E7EB-EC6B-3BB5-27E29B58B55B}"/>
              </a:ext>
            </a:extLst>
          </p:cNvPr>
          <p:cNvCxnSpPr>
            <a:cxnSpLocks/>
            <a:stCxn id="89" idx="1"/>
            <a:endCxn id="80" idx="3"/>
          </p:cNvCxnSpPr>
          <p:nvPr/>
        </p:nvCxnSpPr>
        <p:spPr>
          <a:xfrm flipH="1">
            <a:off x="3332511" y="4906642"/>
            <a:ext cx="3188166" cy="18356"/>
          </a:xfrm>
          <a:prstGeom prst="line">
            <a:avLst/>
          </a:prstGeom>
          <a:noFill/>
          <a:ln w="38100" cap="flat" cmpd="dbl" algn="ctr">
            <a:solidFill>
              <a:srgbClr val="C00000"/>
            </a:solidFill>
            <a:prstDash val="solid"/>
            <a:miter lim="800000"/>
          </a:ln>
          <a:effectLst/>
        </p:spPr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184F0DAA-D154-AED8-A1DC-BEAA62ECD77A}"/>
              </a:ext>
            </a:extLst>
          </p:cNvPr>
          <p:cNvSpPr txBox="1"/>
          <p:nvPr/>
        </p:nvSpPr>
        <p:spPr>
          <a:xfrm rot="19371380">
            <a:off x="3868643" y="2718281"/>
            <a:ext cx="760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IBM Plex Sans" panose="020B0503050203000203" pitchFamily="34" charset="0"/>
              </a:rPr>
              <a:t>Request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0543DED-29CD-E5AB-74BC-C54D697C39E8}"/>
              </a:ext>
            </a:extLst>
          </p:cNvPr>
          <p:cNvSpPr txBox="1"/>
          <p:nvPr/>
        </p:nvSpPr>
        <p:spPr>
          <a:xfrm>
            <a:off x="3841896" y="3362483"/>
            <a:ext cx="2512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IBM Plex Sans" panose="020B0503050203000203" pitchFamily="34" charset="0"/>
              </a:rPr>
              <a:t>Tunnel for agent protocol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E99AA4E-2E11-1E45-8DE5-7E4AEDF54A9C}"/>
              </a:ext>
            </a:extLst>
          </p:cNvPr>
          <p:cNvCxnSpPr>
            <a:cxnSpLocks/>
          </p:cNvCxnSpPr>
          <p:nvPr/>
        </p:nvCxnSpPr>
        <p:spPr>
          <a:xfrm>
            <a:off x="5964589" y="2582095"/>
            <a:ext cx="537064" cy="441653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ysDash"/>
            <a:miter lim="800000"/>
            <a:tailEnd type="triangle" w="lg" len="lg"/>
          </a:ln>
          <a:effectLst/>
        </p:spPr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217C483C-3B88-FCD4-68F4-E863A612D7A6}"/>
              </a:ext>
            </a:extLst>
          </p:cNvPr>
          <p:cNvSpPr txBox="1"/>
          <p:nvPr/>
        </p:nvSpPr>
        <p:spPr>
          <a:xfrm rot="2252380">
            <a:off x="6032559" y="2542854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IBM Plex Sans" panose="020B0503050203000203" pitchFamily="34" charset="0"/>
              </a:rPr>
              <a:t>Create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4A10ED2-CDE3-99D7-AE1B-F87F3D56D648}"/>
              </a:ext>
            </a:extLst>
          </p:cNvPr>
          <p:cNvCxnSpPr>
            <a:cxnSpLocks/>
          </p:cNvCxnSpPr>
          <p:nvPr/>
        </p:nvCxnSpPr>
        <p:spPr>
          <a:xfrm flipV="1">
            <a:off x="7147841" y="6194857"/>
            <a:ext cx="0" cy="275006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834394F-8C55-3CBA-A3F9-0BEB80575153}"/>
              </a:ext>
            </a:extLst>
          </p:cNvPr>
          <p:cNvCxnSpPr>
            <a:cxnSpLocks/>
          </p:cNvCxnSpPr>
          <p:nvPr/>
        </p:nvCxnSpPr>
        <p:spPr>
          <a:xfrm>
            <a:off x="3160360" y="3017417"/>
            <a:ext cx="0" cy="418411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A497D1D5-3E92-4429-4A63-4DDC0CC9C968}"/>
              </a:ext>
            </a:extLst>
          </p:cNvPr>
          <p:cNvSpPr txBox="1"/>
          <p:nvPr/>
        </p:nvSpPr>
        <p:spPr>
          <a:xfrm>
            <a:off x="3163366" y="3056516"/>
            <a:ext cx="790381" cy="38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200" dirty="0">
                <a:solidFill>
                  <a:schemeClr val="accent1"/>
                </a:solidFill>
                <a:latin typeface="IBM Plex Sans" panose="020B0503050203000203" pitchFamily="34" charset="0"/>
              </a:rPr>
              <a:t>Agent protocol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3BEFEDF-5572-0557-B4A6-41FCA6F7B09F}"/>
              </a:ext>
            </a:extLst>
          </p:cNvPr>
          <p:cNvSpPr/>
          <p:nvPr/>
        </p:nvSpPr>
        <p:spPr>
          <a:xfrm>
            <a:off x="6638629" y="3419887"/>
            <a:ext cx="983841" cy="429480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" panose="020B0503050203000203" pitchFamily="34" charset="0"/>
              </a:rPr>
              <a:t>Agent protocol forwarder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655B9A-61B9-93D5-74D5-E9F301AD3133}"/>
              </a:ext>
            </a:extLst>
          </p:cNvPr>
          <p:cNvCxnSpPr>
            <a:cxnSpLocks/>
            <a:endCxn id="90" idx="0"/>
          </p:cNvCxnSpPr>
          <p:nvPr/>
        </p:nvCxnSpPr>
        <p:spPr>
          <a:xfrm flipH="1">
            <a:off x="7154270" y="3858687"/>
            <a:ext cx="45" cy="214657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E50D6310-D8CB-47C9-2E97-2233FB5C95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98361" y="2124330"/>
            <a:ext cx="3474632" cy="3870070"/>
          </a:xfrm>
        </p:spPr>
        <p:txBody>
          <a:bodyPr>
            <a:normAutofit/>
          </a:bodyPr>
          <a:lstStyle/>
          <a:p>
            <a:r>
              <a:rPr lang="en-US" sz="1800" dirty="0"/>
              <a:t>Tunnel for agent protocol</a:t>
            </a:r>
          </a:p>
          <a:p>
            <a:pPr marL="457200" lvl="1" indent="0">
              <a:buNone/>
            </a:pPr>
            <a:r>
              <a:rPr lang="en-US" sz="1600" dirty="0"/>
              <a:t>Agent API requests and responses between kata-shim and kata-agent are transferred via a tunnel established between Cloud API Adaptor and Agent Protocol Forwarder</a:t>
            </a:r>
          </a:p>
          <a:p>
            <a:r>
              <a:rPr lang="en-US" sz="1800" dirty="0"/>
              <a:t>Tunnel for pod network</a:t>
            </a:r>
          </a:p>
          <a:p>
            <a:pPr marL="457200" lvl="1" indent="0">
              <a:buNone/>
            </a:pPr>
            <a:r>
              <a:rPr lang="en-US" sz="1600" dirty="0"/>
              <a:t>Incoming and outgoing packets of a pod running in a peer pod VM are transferred via a network tunnel between a worker node VM and peer pod VM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6EAF3A0-4A61-F509-EDA5-10C7EAD0E464}"/>
              </a:ext>
            </a:extLst>
          </p:cNvPr>
          <p:cNvSpPr txBox="1">
            <a:spLocks/>
          </p:cNvSpPr>
          <p:nvPr/>
        </p:nvSpPr>
        <p:spPr>
          <a:xfrm>
            <a:off x="6440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dirty="0"/>
              <a:t>伴生容器网络详解</a:t>
            </a:r>
          </a:p>
        </p:txBody>
      </p:sp>
    </p:spTree>
    <p:extLst>
      <p:ext uri="{BB962C8B-B14F-4D97-AF65-F5344CB8AC3E}">
        <p14:creationId xmlns:p14="http://schemas.microsoft.com/office/powerpoint/2010/main" val="3642467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71B12-D8BD-BE83-1AD8-E508FAABA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3" y="25640"/>
            <a:ext cx="9399305" cy="1072896"/>
          </a:xfrm>
        </p:spPr>
        <p:txBody>
          <a:bodyPr>
            <a:normAutofit/>
          </a:bodyPr>
          <a:lstStyle/>
          <a:p>
            <a:r>
              <a:rPr lang="en-CN" dirty="0"/>
              <a:t>伴生容器的</a:t>
            </a:r>
            <a:r>
              <a:rPr lang="zh-CN" altLang="en-US" dirty="0"/>
              <a:t> </a:t>
            </a:r>
            <a:r>
              <a:rPr lang="en-CN" dirty="0"/>
              <a:t>Volumes, secret, configmap</a:t>
            </a:r>
          </a:p>
        </p:txBody>
      </p:sp>
      <p:sp>
        <p:nvSpPr>
          <p:cNvPr id="5" name="正方形/長方形 1">
            <a:extLst>
              <a:ext uri="{FF2B5EF4-FFF2-40B4-BE49-F238E27FC236}">
                <a16:creationId xmlns:a16="http://schemas.microsoft.com/office/drawing/2014/main" id="{2137064A-3212-2D95-3ECD-B85201792FCB}"/>
              </a:ext>
            </a:extLst>
          </p:cNvPr>
          <p:cNvSpPr/>
          <p:nvPr/>
        </p:nvSpPr>
        <p:spPr>
          <a:xfrm>
            <a:off x="420299" y="1560238"/>
            <a:ext cx="3334843" cy="4695012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游ゴシック" panose="020B0400000000000000" pitchFamily="34" charset="-128"/>
              </a:rPr>
              <a:t> Worker node VM</a:t>
            </a:r>
            <a:endParaRPr kumimoji="1" lang="ja-JP" alt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游ゴシック" panose="020B0400000000000000" pitchFamily="34" charset="-128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89670E4-4C14-D4F9-24B0-D4208C47C279}"/>
              </a:ext>
            </a:extLst>
          </p:cNvPr>
          <p:cNvSpPr/>
          <p:nvPr/>
        </p:nvSpPr>
        <p:spPr>
          <a:xfrm>
            <a:off x="533290" y="1966457"/>
            <a:ext cx="1005238" cy="421453"/>
          </a:xfrm>
          <a:prstGeom prst="roundRect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lIns="0" tIns="3600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</a:rPr>
              <a:t>kubelet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113D2E8-23C4-F49F-BFA7-C936EC591685}"/>
              </a:ext>
            </a:extLst>
          </p:cNvPr>
          <p:cNvSpPr/>
          <p:nvPr/>
        </p:nvSpPr>
        <p:spPr>
          <a:xfrm>
            <a:off x="533279" y="2708124"/>
            <a:ext cx="1005238" cy="421453"/>
          </a:xfrm>
          <a:prstGeom prst="roundRect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lIns="0" tIns="3600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</a:rPr>
              <a:t>containerd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3684FB-C216-6DA8-2FB8-EBE2EC70ED6E}"/>
              </a:ext>
            </a:extLst>
          </p:cNvPr>
          <p:cNvSpPr/>
          <p:nvPr/>
        </p:nvSpPr>
        <p:spPr>
          <a:xfrm>
            <a:off x="2243620" y="2708124"/>
            <a:ext cx="1055969" cy="421453"/>
          </a:xfrm>
          <a:prstGeom prst="round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lIns="0" tIns="3600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" panose="020B0503050203000203" pitchFamily="34" charset="0"/>
              </a:rPr>
              <a:t>kata-shim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5D9E470-0DDC-FA1B-00BF-7AEFAED33CFB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035909" y="2387910"/>
            <a:ext cx="0" cy="320214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B946072-E8FF-34B2-2AEC-7D9A6F0335CC}"/>
              </a:ext>
            </a:extLst>
          </p:cNvPr>
          <p:cNvSpPr txBox="1"/>
          <p:nvPr/>
        </p:nvSpPr>
        <p:spPr>
          <a:xfrm>
            <a:off x="619903" y="2418620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IBM Plex Sans" panose="020B0503050203000203" pitchFamily="34" charset="0"/>
              </a:rPr>
              <a:t>CRI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91457F-C317-98C0-2423-933CC30799C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538517" y="2918851"/>
            <a:ext cx="705102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7E2FC27-904D-84C8-F928-3EF927B93BAB}"/>
              </a:ext>
            </a:extLst>
          </p:cNvPr>
          <p:cNvSpPr txBox="1"/>
          <p:nvPr/>
        </p:nvSpPr>
        <p:spPr>
          <a:xfrm>
            <a:off x="1508634" y="2653303"/>
            <a:ext cx="825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IBM Plex Sans" panose="020B0503050203000203" pitchFamily="34" charset="0"/>
              </a:rPr>
              <a:t>Shim API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559ED58-6944-7592-3CD2-341167391E56}"/>
              </a:ext>
            </a:extLst>
          </p:cNvPr>
          <p:cNvCxnSpPr>
            <a:cxnSpLocks/>
          </p:cNvCxnSpPr>
          <p:nvPr/>
        </p:nvCxnSpPr>
        <p:spPr>
          <a:xfrm>
            <a:off x="2528127" y="3122522"/>
            <a:ext cx="0" cy="41018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miter lim="800000"/>
            <a:tailEnd type="triangle" w="lg" len="lg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1D5A3C-6E77-FDB3-6A31-DBE20CC90BA0}"/>
              </a:ext>
            </a:extLst>
          </p:cNvPr>
          <p:cNvCxnSpPr>
            <a:cxnSpLocks/>
          </p:cNvCxnSpPr>
          <p:nvPr/>
        </p:nvCxnSpPr>
        <p:spPr>
          <a:xfrm flipH="1">
            <a:off x="207916" y="6576430"/>
            <a:ext cx="7648701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D0221AC-3030-192E-B888-C38785BDD157}"/>
              </a:ext>
            </a:extLst>
          </p:cNvPr>
          <p:cNvSpPr txBox="1"/>
          <p:nvPr/>
        </p:nvSpPr>
        <p:spPr>
          <a:xfrm>
            <a:off x="1778984" y="3210248"/>
            <a:ext cx="760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IBM Plex Sans" panose="020B0503050203000203" pitchFamily="34" charset="0"/>
              </a:rPr>
              <a:t>Request</a:t>
            </a:r>
          </a:p>
        </p:txBody>
      </p:sp>
      <p:sp>
        <p:nvSpPr>
          <p:cNvPr id="16" name="正方形/長方形 53">
            <a:extLst>
              <a:ext uri="{FF2B5EF4-FFF2-40B4-BE49-F238E27FC236}">
                <a16:creationId xmlns:a16="http://schemas.microsoft.com/office/drawing/2014/main" id="{F182A137-EE92-C674-8965-E7ABBE5C529F}"/>
              </a:ext>
            </a:extLst>
          </p:cNvPr>
          <p:cNvSpPr/>
          <p:nvPr/>
        </p:nvSpPr>
        <p:spPr>
          <a:xfrm>
            <a:off x="1948888" y="6162104"/>
            <a:ext cx="129320" cy="14208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游ゴシック" panose="020B0400000000000000" pitchFamily="34" charset="-128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91F87C-E35F-A21C-E4B7-CEA171CD77B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2013548" y="6304191"/>
            <a:ext cx="0" cy="275006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448461D-44DF-B347-9363-64DEE9CB4E4F}"/>
              </a:ext>
            </a:extLst>
          </p:cNvPr>
          <p:cNvSpPr/>
          <p:nvPr/>
        </p:nvSpPr>
        <p:spPr>
          <a:xfrm>
            <a:off x="2151078" y="3540933"/>
            <a:ext cx="1158622" cy="504646"/>
          </a:xfrm>
          <a:prstGeom prst="roundRect">
            <a:avLst/>
          </a:prstGeom>
          <a:noFill/>
          <a:ln w="508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lIns="0" tIns="3600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" panose="020B0503050203000203" pitchFamily="34" charset="0"/>
              </a:rPr>
              <a:t>Cloud API adaptor</a:t>
            </a:r>
          </a:p>
        </p:txBody>
      </p:sp>
      <p:sp>
        <p:nvSpPr>
          <p:cNvPr id="19" name="正方形/長方形 1">
            <a:extLst>
              <a:ext uri="{FF2B5EF4-FFF2-40B4-BE49-F238E27FC236}">
                <a16:creationId xmlns:a16="http://schemas.microsoft.com/office/drawing/2014/main" id="{8E1139CD-5FA7-3B59-B391-82EF09371ADC}"/>
              </a:ext>
            </a:extLst>
          </p:cNvPr>
          <p:cNvSpPr/>
          <p:nvPr/>
        </p:nvSpPr>
        <p:spPr>
          <a:xfrm>
            <a:off x="6019636" y="3161621"/>
            <a:ext cx="1775959" cy="308266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游ゴシック" panose="020B0400000000000000" pitchFamily="34" charset="-128"/>
              </a:rPr>
              <a:t> Pod VM</a:t>
            </a:r>
            <a:endParaRPr kumimoji="1" lang="ja-JP" altLang="en-US" sz="14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游ゴシック" panose="020B0400000000000000" pitchFamily="34" charset="-128"/>
            </a:endParaRPr>
          </a:p>
        </p:txBody>
      </p:sp>
      <p:sp>
        <p:nvSpPr>
          <p:cNvPr id="20" name="Rounded Rectangle 12">
            <a:extLst>
              <a:ext uri="{FF2B5EF4-FFF2-40B4-BE49-F238E27FC236}">
                <a16:creationId xmlns:a16="http://schemas.microsoft.com/office/drawing/2014/main" id="{0723EFBC-E87B-E554-0DC1-BAFDB4B0CEBF}"/>
              </a:ext>
            </a:extLst>
          </p:cNvPr>
          <p:cNvSpPr/>
          <p:nvPr/>
        </p:nvSpPr>
        <p:spPr>
          <a:xfrm>
            <a:off x="6516221" y="4969282"/>
            <a:ext cx="815835" cy="216181"/>
          </a:xfrm>
          <a:prstGeom prst="round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 panose="020B0503050203000203" pitchFamily="34" charset="0"/>
              </a:rPr>
              <a:t>container</a:t>
            </a:r>
            <a:endParaRPr kumimoji="0" lang="en-JP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21" name="Rounded Rectangle 14">
            <a:extLst>
              <a:ext uri="{FF2B5EF4-FFF2-40B4-BE49-F238E27FC236}">
                <a16:creationId xmlns:a16="http://schemas.microsoft.com/office/drawing/2014/main" id="{E64BD76D-7CE9-C8EC-4E16-27CA36BF71A4}"/>
              </a:ext>
            </a:extLst>
          </p:cNvPr>
          <p:cNvSpPr/>
          <p:nvPr/>
        </p:nvSpPr>
        <p:spPr>
          <a:xfrm>
            <a:off x="6340978" y="4619798"/>
            <a:ext cx="1127451" cy="752515"/>
          </a:xfrm>
          <a:prstGeom prst="roundRect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</a:rPr>
              <a:t>Pod</a:t>
            </a:r>
            <a:endParaRPr kumimoji="0" lang="en-JP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22" name="正方形/長方形 53">
            <a:extLst>
              <a:ext uri="{FF2B5EF4-FFF2-40B4-BE49-F238E27FC236}">
                <a16:creationId xmlns:a16="http://schemas.microsoft.com/office/drawing/2014/main" id="{0AA70F73-8707-AC9F-67E8-E0B3C372F5F1}"/>
              </a:ext>
            </a:extLst>
          </p:cNvPr>
          <p:cNvSpPr/>
          <p:nvPr/>
        </p:nvSpPr>
        <p:spPr>
          <a:xfrm>
            <a:off x="6272988" y="4940703"/>
            <a:ext cx="129320" cy="14208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游ゴシック" panose="020B0400000000000000" pitchFamily="34" charset="-128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E3FAB75-2CBF-DF29-31E2-0A0EF0668CE3}"/>
              </a:ext>
            </a:extLst>
          </p:cNvPr>
          <p:cNvSpPr/>
          <p:nvPr/>
        </p:nvSpPr>
        <p:spPr>
          <a:xfrm>
            <a:off x="6449509" y="4178449"/>
            <a:ext cx="914144" cy="258794"/>
          </a:xfrm>
          <a:prstGeom prst="round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lIns="0" tIns="3600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" panose="020B0503050203000203" pitchFamily="34" charset="0"/>
              </a:rPr>
              <a:t>Kata agent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604AC95-14CD-DB7B-9237-7D2A2E907CCE}"/>
              </a:ext>
            </a:extLst>
          </p:cNvPr>
          <p:cNvCxnSpPr>
            <a:cxnSpLocks/>
            <a:stCxn id="23" idx="2"/>
            <a:endCxn id="21" idx="0"/>
          </p:cNvCxnSpPr>
          <p:nvPr/>
        </p:nvCxnSpPr>
        <p:spPr>
          <a:xfrm flipH="1">
            <a:off x="6904704" y="4437243"/>
            <a:ext cx="1877" cy="18255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miter lim="800000"/>
            <a:tailEnd type="triangle" w="lg" len="lg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C4B7255-95AE-D336-61ED-6C63EB212A8F}"/>
              </a:ext>
            </a:extLst>
          </p:cNvPr>
          <p:cNvSpPr txBox="1"/>
          <p:nvPr/>
        </p:nvSpPr>
        <p:spPr>
          <a:xfrm>
            <a:off x="6940873" y="4416640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IBM Plex Sans" panose="020B0503050203000203" pitchFamily="34" charset="0"/>
              </a:rPr>
              <a:t>Create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CC6AB07-B9BE-F238-9CA8-C1CF215A5503}"/>
              </a:ext>
            </a:extLst>
          </p:cNvPr>
          <p:cNvCxnSpPr>
            <a:cxnSpLocks/>
          </p:cNvCxnSpPr>
          <p:nvPr/>
        </p:nvCxnSpPr>
        <p:spPr>
          <a:xfrm>
            <a:off x="3309031" y="3835856"/>
            <a:ext cx="3081909" cy="12231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27" name="正方形/長方形 53">
            <a:extLst>
              <a:ext uri="{FF2B5EF4-FFF2-40B4-BE49-F238E27FC236}">
                <a16:creationId xmlns:a16="http://schemas.microsoft.com/office/drawing/2014/main" id="{2C13E16A-A36C-3C1B-E4AC-197F0A7FFBF9}"/>
              </a:ext>
            </a:extLst>
          </p:cNvPr>
          <p:cNvSpPr/>
          <p:nvPr/>
        </p:nvSpPr>
        <p:spPr>
          <a:xfrm>
            <a:off x="6841966" y="6157875"/>
            <a:ext cx="129320" cy="14208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游ゴシック" panose="020B0400000000000000" pitchFamily="34" charset="-12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927459-9B1A-1D8B-FD38-D26927F9AA4D}"/>
              </a:ext>
            </a:extLst>
          </p:cNvPr>
          <p:cNvSpPr txBox="1"/>
          <p:nvPr/>
        </p:nvSpPr>
        <p:spPr>
          <a:xfrm>
            <a:off x="3594207" y="3467588"/>
            <a:ext cx="2512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IBM Plex Sans" panose="020B0503050203000203" pitchFamily="34" charset="0"/>
              </a:rPr>
              <a:t>Tunnel for agent protocol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397B783-5604-E594-C566-AC677971F926}"/>
              </a:ext>
            </a:extLst>
          </p:cNvPr>
          <p:cNvCxnSpPr>
            <a:cxnSpLocks/>
          </p:cNvCxnSpPr>
          <p:nvPr/>
        </p:nvCxnSpPr>
        <p:spPr>
          <a:xfrm flipV="1">
            <a:off x="6900152" y="6299962"/>
            <a:ext cx="0" cy="275006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ED7AE2B-86F6-8C91-3838-21B89958377D}"/>
              </a:ext>
            </a:extLst>
          </p:cNvPr>
          <p:cNvCxnSpPr>
            <a:cxnSpLocks/>
          </p:cNvCxnSpPr>
          <p:nvPr/>
        </p:nvCxnSpPr>
        <p:spPr>
          <a:xfrm>
            <a:off x="2912671" y="3122522"/>
            <a:ext cx="0" cy="418411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69E2A17-BEF1-4C3D-6DEA-71F7BF333D3C}"/>
              </a:ext>
            </a:extLst>
          </p:cNvPr>
          <p:cNvSpPr txBox="1"/>
          <p:nvPr/>
        </p:nvSpPr>
        <p:spPr>
          <a:xfrm>
            <a:off x="2915677" y="3161621"/>
            <a:ext cx="790381" cy="38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200" dirty="0">
                <a:solidFill>
                  <a:schemeClr val="accent1"/>
                </a:solidFill>
                <a:latin typeface="IBM Plex Sans" panose="020B0503050203000203" pitchFamily="34" charset="0"/>
              </a:rPr>
              <a:t>Agent protocol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45E42A46-C74D-3260-DE87-F33B04DAB142}"/>
              </a:ext>
            </a:extLst>
          </p:cNvPr>
          <p:cNvSpPr/>
          <p:nvPr/>
        </p:nvSpPr>
        <p:spPr>
          <a:xfrm>
            <a:off x="6390940" y="3524992"/>
            <a:ext cx="983841" cy="429480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" panose="020B0503050203000203" pitchFamily="34" charset="0"/>
              </a:rPr>
              <a:t>Agent protocol forwarder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EEA6830-DF51-A30C-44E8-6E1A8F41FCD9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6906581" y="3963792"/>
            <a:ext cx="45" cy="214657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34" name="Can 33">
            <a:extLst>
              <a:ext uri="{FF2B5EF4-FFF2-40B4-BE49-F238E27FC236}">
                <a16:creationId xmlns:a16="http://schemas.microsoft.com/office/drawing/2014/main" id="{0E70783F-8042-204B-42AB-1A348CE65F3D}"/>
              </a:ext>
            </a:extLst>
          </p:cNvPr>
          <p:cNvSpPr/>
          <p:nvPr/>
        </p:nvSpPr>
        <p:spPr>
          <a:xfrm>
            <a:off x="2243619" y="5521013"/>
            <a:ext cx="825013" cy="504646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Volume</a:t>
            </a:r>
          </a:p>
        </p:txBody>
      </p:sp>
      <p:sp>
        <p:nvSpPr>
          <p:cNvPr id="35" name="Can 34">
            <a:extLst>
              <a:ext uri="{FF2B5EF4-FFF2-40B4-BE49-F238E27FC236}">
                <a16:creationId xmlns:a16="http://schemas.microsoft.com/office/drawing/2014/main" id="{76A7FDB6-DA45-DCA0-7DDA-68315D38EA5B}"/>
              </a:ext>
            </a:extLst>
          </p:cNvPr>
          <p:cNvSpPr/>
          <p:nvPr/>
        </p:nvSpPr>
        <p:spPr>
          <a:xfrm>
            <a:off x="6445799" y="5556857"/>
            <a:ext cx="825013" cy="504646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Volume</a:t>
            </a: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7C52AB98-4B9E-2847-F098-8D1035F65AEB}"/>
              </a:ext>
            </a:extLst>
          </p:cNvPr>
          <p:cNvSpPr/>
          <p:nvPr/>
        </p:nvSpPr>
        <p:spPr>
          <a:xfrm>
            <a:off x="2737558" y="4019981"/>
            <a:ext cx="3711388" cy="1505215"/>
          </a:xfrm>
          <a:custGeom>
            <a:avLst/>
            <a:gdLst>
              <a:gd name="connsiteX0" fmla="*/ 346806 w 4212137"/>
              <a:gd name="connsiteY0" fmla="*/ 1358383 h 1506301"/>
              <a:gd name="connsiteX1" fmla="*/ 333359 w 4212137"/>
              <a:gd name="connsiteY1" fmla="*/ 235554 h 1506301"/>
              <a:gd name="connsiteX2" fmla="*/ 3843041 w 4212137"/>
              <a:gd name="connsiteY2" fmla="*/ 107807 h 1506301"/>
              <a:gd name="connsiteX3" fmla="*/ 4058194 w 4212137"/>
              <a:gd name="connsiteY3" fmla="*/ 1506301 h 1506301"/>
              <a:gd name="connsiteX0" fmla="*/ 156664 w 4021995"/>
              <a:gd name="connsiteY0" fmla="*/ 1368589 h 1516507"/>
              <a:gd name="connsiteX1" fmla="*/ 564003 w 4021995"/>
              <a:gd name="connsiteY1" fmla="*/ 213392 h 1516507"/>
              <a:gd name="connsiteX2" fmla="*/ 3652899 w 4021995"/>
              <a:gd name="connsiteY2" fmla="*/ 118013 h 1516507"/>
              <a:gd name="connsiteX3" fmla="*/ 3868052 w 4021995"/>
              <a:gd name="connsiteY3" fmla="*/ 1516507 h 1516507"/>
              <a:gd name="connsiteX0" fmla="*/ 98898 w 3964229"/>
              <a:gd name="connsiteY0" fmla="*/ 1355876 h 1503794"/>
              <a:gd name="connsiteX1" fmla="*/ 506237 w 3964229"/>
              <a:gd name="connsiteY1" fmla="*/ 200679 h 1503794"/>
              <a:gd name="connsiteX2" fmla="*/ 3595133 w 3964229"/>
              <a:gd name="connsiteY2" fmla="*/ 105300 h 1503794"/>
              <a:gd name="connsiteX3" fmla="*/ 3810286 w 3964229"/>
              <a:gd name="connsiteY3" fmla="*/ 1503794 h 1503794"/>
              <a:gd name="connsiteX0" fmla="*/ 0 w 3865331"/>
              <a:gd name="connsiteY0" fmla="*/ 1355876 h 1503794"/>
              <a:gd name="connsiteX1" fmla="*/ 407339 w 3865331"/>
              <a:gd name="connsiteY1" fmla="*/ 200679 h 1503794"/>
              <a:gd name="connsiteX2" fmla="*/ 3496235 w 3865331"/>
              <a:gd name="connsiteY2" fmla="*/ 105300 h 1503794"/>
              <a:gd name="connsiteX3" fmla="*/ 3711388 w 3865331"/>
              <a:gd name="connsiteY3" fmla="*/ 1503794 h 1503794"/>
              <a:gd name="connsiteX0" fmla="*/ 0 w 3823706"/>
              <a:gd name="connsiteY0" fmla="*/ 1355876 h 1503794"/>
              <a:gd name="connsiteX1" fmla="*/ 407339 w 3823706"/>
              <a:gd name="connsiteY1" fmla="*/ 200679 h 1503794"/>
              <a:gd name="connsiteX2" fmla="*/ 3496235 w 3823706"/>
              <a:gd name="connsiteY2" fmla="*/ 105300 h 1503794"/>
              <a:gd name="connsiteX3" fmla="*/ 3711388 w 3823706"/>
              <a:gd name="connsiteY3" fmla="*/ 1503794 h 1503794"/>
              <a:gd name="connsiteX0" fmla="*/ 8578 w 3719966"/>
              <a:gd name="connsiteY0" fmla="*/ 1380201 h 1528119"/>
              <a:gd name="connsiteX1" fmla="*/ 415917 w 3719966"/>
              <a:gd name="connsiteY1" fmla="*/ 225004 h 1528119"/>
              <a:gd name="connsiteX2" fmla="*/ 3092120 w 3719966"/>
              <a:gd name="connsiteY2" fmla="*/ 113441 h 1528119"/>
              <a:gd name="connsiteX3" fmla="*/ 3719966 w 3719966"/>
              <a:gd name="connsiteY3" fmla="*/ 1528119 h 1528119"/>
              <a:gd name="connsiteX0" fmla="*/ 0 w 3711388"/>
              <a:gd name="connsiteY0" fmla="*/ 1380201 h 1528119"/>
              <a:gd name="connsiteX1" fmla="*/ 528719 w 3711388"/>
              <a:gd name="connsiteY1" fmla="*/ 225004 h 1528119"/>
              <a:gd name="connsiteX2" fmla="*/ 3083542 w 3711388"/>
              <a:gd name="connsiteY2" fmla="*/ 113441 h 1528119"/>
              <a:gd name="connsiteX3" fmla="*/ 3711388 w 3711388"/>
              <a:gd name="connsiteY3" fmla="*/ 1528119 h 1528119"/>
              <a:gd name="connsiteX0" fmla="*/ 0 w 3711388"/>
              <a:gd name="connsiteY0" fmla="*/ 1380201 h 1528119"/>
              <a:gd name="connsiteX1" fmla="*/ 528719 w 3711388"/>
              <a:gd name="connsiteY1" fmla="*/ 225004 h 1528119"/>
              <a:gd name="connsiteX2" fmla="*/ 3083542 w 3711388"/>
              <a:gd name="connsiteY2" fmla="*/ 113441 h 1528119"/>
              <a:gd name="connsiteX3" fmla="*/ 3711388 w 3711388"/>
              <a:gd name="connsiteY3" fmla="*/ 1528119 h 1528119"/>
              <a:gd name="connsiteX0" fmla="*/ 0 w 3711388"/>
              <a:gd name="connsiteY0" fmla="*/ 1390875 h 1538793"/>
              <a:gd name="connsiteX1" fmla="*/ 528719 w 3711388"/>
              <a:gd name="connsiteY1" fmla="*/ 235678 h 1538793"/>
              <a:gd name="connsiteX2" fmla="*/ 3083542 w 3711388"/>
              <a:gd name="connsiteY2" fmla="*/ 124115 h 1538793"/>
              <a:gd name="connsiteX3" fmla="*/ 3711388 w 3711388"/>
              <a:gd name="connsiteY3" fmla="*/ 1538793 h 1538793"/>
              <a:gd name="connsiteX0" fmla="*/ 0 w 3711388"/>
              <a:gd name="connsiteY0" fmla="*/ 1404226 h 1552144"/>
              <a:gd name="connsiteX1" fmla="*/ 528719 w 3711388"/>
              <a:gd name="connsiteY1" fmla="*/ 249029 h 1552144"/>
              <a:gd name="connsiteX2" fmla="*/ 1821422 w 3711388"/>
              <a:gd name="connsiteY2" fmla="*/ 75942 h 1552144"/>
              <a:gd name="connsiteX3" fmla="*/ 3083542 w 3711388"/>
              <a:gd name="connsiteY3" fmla="*/ 137466 h 1552144"/>
              <a:gd name="connsiteX4" fmla="*/ 3711388 w 3711388"/>
              <a:gd name="connsiteY4" fmla="*/ 1552144 h 1552144"/>
              <a:gd name="connsiteX0" fmla="*/ 0 w 3711388"/>
              <a:gd name="connsiteY0" fmla="*/ 1404226 h 1552144"/>
              <a:gd name="connsiteX1" fmla="*/ 528719 w 3711388"/>
              <a:gd name="connsiteY1" fmla="*/ 249029 h 1552144"/>
              <a:gd name="connsiteX2" fmla="*/ 1821422 w 3711388"/>
              <a:gd name="connsiteY2" fmla="*/ 75942 h 1552144"/>
              <a:gd name="connsiteX3" fmla="*/ 3083542 w 3711388"/>
              <a:gd name="connsiteY3" fmla="*/ 137466 h 1552144"/>
              <a:gd name="connsiteX4" fmla="*/ 3711388 w 3711388"/>
              <a:gd name="connsiteY4" fmla="*/ 1552144 h 1552144"/>
              <a:gd name="connsiteX0" fmla="*/ 0 w 3711388"/>
              <a:gd name="connsiteY0" fmla="*/ 1357297 h 1505215"/>
              <a:gd name="connsiteX1" fmla="*/ 528719 w 3711388"/>
              <a:gd name="connsiteY1" fmla="*/ 202100 h 1505215"/>
              <a:gd name="connsiteX2" fmla="*/ 1821422 w 3711388"/>
              <a:gd name="connsiteY2" fmla="*/ 29013 h 1505215"/>
              <a:gd name="connsiteX3" fmla="*/ 3156370 w 3711388"/>
              <a:gd name="connsiteY3" fmla="*/ 179549 h 1505215"/>
              <a:gd name="connsiteX4" fmla="*/ 3711388 w 3711388"/>
              <a:gd name="connsiteY4" fmla="*/ 1505215 h 1505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1388" h="1505215">
                <a:moveTo>
                  <a:pt x="0" y="1357297"/>
                </a:moveTo>
                <a:cubicBezTo>
                  <a:pt x="1328" y="851545"/>
                  <a:pt x="225149" y="423481"/>
                  <a:pt x="528719" y="202100"/>
                </a:cubicBezTo>
                <a:cubicBezTo>
                  <a:pt x="832289" y="-19281"/>
                  <a:pt x="1395618" y="47607"/>
                  <a:pt x="1821422" y="29013"/>
                </a:cubicBezTo>
                <a:cubicBezTo>
                  <a:pt x="2303870" y="10419"/>
                  <a:pt x="2841376" y="-75925"/>
                  <a:pt x="3156370" y="179549"/>
                </a:cubicBezTo>
                <a:cubicBezTo>
                  <a:pt x="3736716" y="504628"/>
                  <a:pt x="3653633" y="1258190"/>
                  <a:pt x="3711388" y="1505215"/>
                </a:cubicBezTo>
              </a:path>
            </a:pathLst>
          </a:custGeom>
          <a:noFill/>
          <a:ln w="44450">
            <a:solidFill>
              <a:schemeClr val="accent2">
                <a:alpha val="65609"/>
              </a:schemeClr>
            </a:solidFill>
            <a:prstDash val="dash"/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61113D9-F3DF-F773-FCC2-773573605460}"/>
              </a:ext>
            </a:extLst>
          </p:cNvPr>
          <p:cNvSpPr txBox="1"/>
          <p:nvPr/>
        </p:nvSpPr>
        <p:spPr>
          <a:xfrm>
            <a:off x="4246506" y="4147093"/>
            <a:ext cx="994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CopyFile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374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45DB434-9EF9-B3A6-291C-C611572CD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17" y="2766218"/>
            <a:ext cx="10515600" cy="1325563"/>
          </a:xfrm>
        </p:spPr>
        <p:txBody>
          <a:bodyPr/>
          <a:lstStyle/>
          <a:p>
            <a:r>
              <a:rPr lang="en-CN" dirty="0"/>
              <a:t>第三篇</a:t>
            </a:r>
            <a:r>
              <a:rPr lang="zh-CN" altLang="en-US" dirty="0"/>
              <a:t> 机密容器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1702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9320E-BF7A-DEB5-5CF1-5677D2E63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K</a:t>
            </a:r>
            <a:r>
              <a:rPr lang="en-CN" dirty="0"/>
              <a:t>8s 零信任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08C648-57BD-DFE1-12C3-3850BF2C7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47" y="1325563"/>
            <a:ext cx="11168305" cy="516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94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EAB4-FE9B-DB27-A30C-CABFD51C1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779"/>
            <a:ext cx="10515600" cy="1325563"/>
          </a:xfrm>
        </p:spPr>
        <p:txBody>
          <a:bodyPr/>
          <a:lstStyle/>
          <a:p>
            <a:r>
              <a:rPr lang="en-CN" dirty="0"/>
              <a:t>CNCF 机密容器项目历史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8F9A1A1-96E7-8FC7-7201-A78899D9E2C9}"/>
              </a:ext>
            </a:extLst>
          </p:cNvPr>
          <p:cNvSpPr txBox="1">
            <a:spLocks/>
          </p:cNvSpPr>
          <p:nvPr/>
        </p:nvSpPr>
        <p:spPr>
          <a:xfrm>
            <a:off x="274630" y="2437578"/>
            <a:ext cx="11278938" cy="4655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Initialized in June 2020 by Intel, IBM, Redhat, Alibaba</a:t>
            </a:r>
            <a:endParaRPr lang="en-CN" dirty="0">
              <a:hlinkClick r:id="" action="ppaction://noaction"/>
            </a:endParaRPr>
          </a:p>
          <a:p>
            <a:r>
              <a:rPr lang="en-CN" dirty="0">
                <a:hlinkClick r:id="" action="ppaction://noaction"/>
              </a:rPr>
              <a:t>Become CNCF Sandbox project </a:t>
            </a:r>
            <a:r>
              <a:rPr lang="en-CN" dirty="0"/>
              <a:t> in March 2022 </a:t>
            </a:r>
          </a:p>
          <a:p>
            <a:r>
              <a:rPr lang="en-CN" dirty="0"/>
              <a:t>Github </a:t>
            </a:r>
            <a:r>
              <a:rPr lang="en-US" dirty="0">
                <a:hlinkClick r:id="rId2"/>
              </a:rPr>
              <a:t>org link</a:t>
            </a:r>
            <a:r>
              <a:rPr lang="en-CN" dirty="0"/>
              <a:t> and Slack </a:t>
            </a:r>
            <a:r>
              <a:rPr lang="en-CN" dirty="0">
                <a:hlinkClick r:id="rId3"/>
              </a:rPr>
              <a:t>channel</a:t>
            </a:r>
            <a:endParaRPr lang="en-CN" dirty="0"/>
          </a:p>
          <a:p>
            <a:r>
              <a:rPr lang="en-CN" dirty="0"/>
              <a:t>First relase in Sept 2022</a:t>
            </a:r>
          </a:p>
          <a:p>
            <a:r>
              <a:rPr lang="en-CN" dirty="0"/>
              <a:t>Incubator</a:t>
            </a:r>
            <a:r>
              <a:rPr lang="zh-CN" altLang="en-US" dirty="0"/>
              <a:t> </a:t>
            </a:r>
            <a:r>
              <a:rPr lang="en-US" altLang="zh-CN" dirty="0"/>
              <a:t>on-going…</a:t>
            </a:r>
          </a:p>
          <a:p>
            <a:endParaRPr lang="en-CN" dirty="0"/>
          </a:p>
          <a:p>
            <a:r>
              <a:rPr lang="en-CN" dirty="0"/>
              <a:t>IBM and Redhat contributions</a:t>
            </a:r>
          </a:p>
          <a:p>
            <a:pPr lvl="1"/>
            <a:r>
              <a:rPr lang="en-CN" dirty="0"/>
              <a:t>Initializers</a:t>
            </a:r>
          </a:p>
          <a:p>
            <a:pPr lvl="1"/>
            <a:r>
              <a:rPr lang="en-CN" dirty="0"/>
              <a:t>Leaders</a:t>
            </a:r>
          </a:p>
          <a:p>
            <a:pPr lvl="1"/>
            <a:r>
              <a:rPr lang="en-CN" dirty="0"/>
              <a:t>Key committers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D8A45-032F-7C86-FEFA-85FDA325266E}"/>
              </a:ext>
            </a:extLst>
          </p:cNvPr>
          <p:cNvSpPr txBox="1"/>
          <p:nvPr/>
        </p:nvSpPr>
        <p:spPr>
          <a:xfrm>
            <a:off x="274630" y="1238628"/>
            <a:ext cx="102409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机密容器项目</a:t>
            </a:r>
            <a:r>
              <a:rPr lang="zh-CN" dirty="0"/>
              <a:t>是标准化 Pod 级别的机密计算并简化其在 Kubernetes 中的使用。这使得 Kubernetes 用户能够使用熟悉的工作流程和工具来部署机密容器工作负载，而无需广泛了解底层机密计算技术。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547001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BE8D-166D-99F0-5395-A06E520EC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CN" dirty="0"/>
              <a:t>机密容器的架构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31C804-62B2-1A2E-6C71-B80AEC42F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89299"/>
            <a:ext cx="9776254" cy="563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30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803E1-AD20-51C9-75B9-D4EC77C76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17" y="2766218"/>
            <a:ext cx="10515600" cy="1325563"/>
          </a:xfrm>
        </p:spPr>
        <p:txBody>
          <a:bodyPr/>
          <a:lstStyle/>
          <a:p>
            <a:r>
              <a:rPr lang="en-CN" dirty="0"/>
              <a:t>第一篇</a:t>
            </a:r>
            <a:r>
              <a:rPr lang="zh-CN" altLang="en-US" dirty="0"/>
              <a:t> 虚拟机及其安全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83489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DD617-657F-4BC9-9B67-7EDA319C0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741141" cy="1325563"/>
          </a:xfrm>
        </p:spPr>
        <p:txBody>
          <a:bodyPr>
            <a:normAutofit/>
          </a:bodyPr>
          <a:lstStyle/>
          <a:p>
            <a:r>
              <a:rPr lang="en-CN" dirty="0"/>
              <a:t>机密容器</a:t>
            </a:r>
            <a:br>
              <a:rPr lang="en-CN" dirty="0"/>
            </a:br>
            <a:r>
              <a:rPr lang="en-CN" dirty="0"/>
              <a:t>流程详解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A70606-0541-15E6-283A-7DA8B4AA5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141" y="-1"/>
            <a:ext cx="7075814" cy="3963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27429C-EB0E-2CB7-0FAE-04F3762D1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138" y="3963285"/>
            <a:ext cx="5807466" cy="289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876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4025D82-FC67-6C3E-A717-67CC30C6A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17" y="2766218"/>
            <a:ext cx="10515600" cy="1325563"/>
          </a:xfrm>
        </p:spPr>
        <p:txBody>
          <a:bodyPr/>
          <a:lstStyle/>
          <a:p>
            <a:r>
              <a:rPr lang="en-CN" dirty="0"/>
              <a:t>第四篇</a:t>
            </a:r>
            <a:r>
              <a:rPr lang="zh-CN" altLang="en-US" dirty="0"/>
              <a:t> 机密容器典型用例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408569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44A84-252B-3223-C8BA-235189834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845269" cy="1325563"/>
          </a:xfrm>
        </p:spPr>
        <p:txBody>
          <a:bodyPr>
            <a:normAutofit/>
          </a:bodyPr>
          <a:lstStyle/>
          <a:p>
            <a:r>
              <a:rPr lang="en-US" b="1" dirty="0"/>
              <a:t>Enkrypt AI</a:t>
            </a:r>
            <a:br>
              <a:rPr lang="en-US" b="1" dirty="0"/>
            </a:br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86C812-D538-6024-5014-281C275194D9}"/>
              </a:ext>
            </a:extLst>
          </p:cNvPr>
          <p:cNvSpPr txBox="1"/>
          <p:nvPr/>
        </p:nvSpPr>
        <p:spPr>
          <a:xfrm>
            <a:off x="181121" y="1235648"/>
            <a:ext cx="50744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- </a:t>
            </a:r>
            <a:r>
              <a:rPr lang="zh-CN" dirty="0"/>
              <a:t>模型所有者：模型开发人员</a:t>
            </a:r>
            <a:r>
              <a:rPr lang="zh-CN" altLang="en-US" dirty="0"/>
              <a:t>，</a:t>
            </a:r>
            <a:r>
              <a:rPr lang="zh-CN" dirty="0"/>
              <a:t>将经过训练的模型转换为安全模型 </a:t>
            </a:r>
            <a:endParaRPr lang="en-US" altLang="zh-CN" dirty="0"/>
          </a:p>
          <a:p>
            <a:r>
              <a:rPr lang="en-US" altLang="zh-CN" dirty="0"/>
              <a:t>- </a:t>
            </a:r>
            <a:r>
              <a:rPr lang="zh-CN" dirty="0"/>
              <a:t>模型用户：希望将模型部署在其计算基础设施上的最终用户</a:t>
            </a:r>
            <a:r>
              <a:rPr lang="zh-CN" altLang="en-US" dirty="0"/>
              <a:t>，</a:t>
            </a:r>
            <a:r>
              <a:rPr lang="zh-CN" dirty="0"/>
              <a:t>加载安全模型并与其交互</a:t>
            </a:r>
            <a:r>
              <a:rPr lang="zh-CN" altLang="en-US" dirty="0"/>
              <a:t>，</a:t>
            </a:r>
            <a:r>
              <a:rPr lang="zh-CN" dirty="0"/>
              <a:t>推送数据并获取结果</a:t>
            </a:r>
            <a:endParaRPr lang="en-US" altLang="zh-CN" dirty="0"/>
          </a:p>
          <a:p>
            <a:r>
              <a:rPr lang="en-US" altLang="zh-CN" dirty="0"/>
              <a:t>-  </a:t>
            </a:r>
            <a:r>
              <a:rPr lang="zh-CN" dirty="0"/>
              <a:t>密钥管理器：管理解密的私钥</a:t>
            </a:r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32EA0A-E8C5-D23B-B4FA-6A85A7C42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699" y="18255"/>
            <a:ext cx="5841034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AEE15C-69D0-46FF-5CA4-C29734F55706}"/>
              </a:ext>
            </a:extLst>
          </p:cNvPr>
          <p:cNvSpPr txBox="1"/>
          <p:nvPr/>
        </p:nvSpPr>
        <p:spPr>
          <a:xfrm>
            <a:off x="110100" y="3868027"/>
            <a:ext cx="507446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Flow</a:t>
            </a:r>
            <a:r>
              <a:rPr lang="zh-CN" altLang="en-US" dirty="0"/>
              <a:t>：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The model is first encrypted with enhanced security and deployed by the model owner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model owner is the one pushing the private key into the Enkrypt AI key manager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model user is the one sending the requests with the encrypted output to be decrypted with that key</a:t>
            </a:r>
          </a:p>
          <a:p>
            <a:pPr marL="285750" indent="-285750">
              <a:buFontTx/>
              <a:buChar char="-"/>
            </a:pPr>
            <a:r>
              <a:rPr lang="en-US" dirty="0"/>
              <a:t>Raw data is sent back to the model user after decryption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404238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5149E-5BDE-1BF3-AA46-F49C31B7F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791200" cy="1325563"/>
          </a:xfrm>
        </p:spPr>
        <p:txBody>
          <a:bodyPr/>
          <a:lstStyle/>
          <a:p>
            <a:r>
              <a:rPr lang="en-US" b="1" dirty="0"/>
              <a:t>Enkrypt AI CoCo</a:t>
            </a:r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91F9D-1728-6270-30B5-890D42518CED}"/>
              </a:ext>
            </a:extLst>
          </p:cNvPr>
          <p:cNvSpPr txBox="1"/>
          <p:nvPr/>
        </p:nvSpPr>
        <p:spPr>
          <a:xfrm>
            <a:off x="210845" y="2745946"/>
            <a:ext cx="5224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dirty="0"/>
              <a:t>Enkrypt AI 密钥管理器作为机密容器部署在可信执行环境中，以在运行时保护代码和密钥。</a:t>
            </a:r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96D9DA-EAD9-E258-CBE1-372A0539C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0"/>
            <a:ext cx="6096000" cy="6784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5AFC4E-AC18-0B28-1E36-D3973CC67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57" y="4467117"/>
            <a:ext cx="5912087" cy="146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22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7D58D-B480-1E30-4EA8-8A3724667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993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Demo: Securing AI Models with </a:t>
            </a:r>
            <a:r>
              <a:rPr lang="en-US" b="1" dirty="0" err="1"/>
              <a:t>EnkryptAI</a:t>
            </a:r>
            <a:r>
              <a:rPr lang="en-US" b="1" dirty="0"/>
              <a:t> deployed as confidential containers on Red Hat OpenShift</a:t>
            </a:r>
            <a:br>
              <a:rPr lang="en-US" b="1" dirty="0"/>
            </a:b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8EC6F-83F9-B3FC-99C0-587CD28DD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515600" cy="1552903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https://www.youtube.com/watch?v=XLOWuI7J8wE</a:t>
            </a:r>
            <a:endParaRPr lang="en-US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098380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4D0E5-9060-85EA-A6BA-2DE9BE079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N" dirty="0"/>
              <a:t>机密计算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CN" dirty="0"/>
              <a:t>云计算平台虚拟机的新安全模型</a:t>
            </a:r>
            <a:br>
              <a:rPr lang="en-US" dirty="0"/>
            </a:br>
            <a:endParaRPr lang="en-CN" dirty="0"/>
          </a:p>
        </p:txBody>
      </p:sp>
      <p:sp>
        <p:nvSpPr>
          <p:cNvPr id="4" name="Google Shape;83;p17">
            <a:extLst>
              <a:ext uri="{FF2B5EF4-FFF2-40B4-BE49-F238E27FC236}">
                <a16:creationId xmlns:a16="http://schemas.microsoft.com/office/drawing/2014/main" id="{4F2C1941-9B38-550D-2DFA-E49A57229FED}"/>
              </a:ext>
            </a:extLst>
          </p:cNvPr>
          <p:cNvSpPr txBox="1">
            <a:spLocks/>
          </p:cNvSpPr>
          <p:nvPr/>
        </p:nvSpPr>
        <p:spPr>
          <a:xfrm>
            <a:off x="1454400" y="58500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14440A8-051D-F1F2-71BD-E661AE941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68678"/>
            <a:ext cx="10515599" cy="503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773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268F9-966B-7920-888D-471175B7A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虚拟机的安全问题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70D75D-07E2-D846-9B88-7B825EBEEC44}"/>
              </a:ext>
            </a:extLst>
          </p:cNvPr>
          <p:cNvSpPr/>
          <p:nvPr/>
        </p:nvSpPr>
        <p:spPr>
          <a:xfrm>
            <a:off x="1410657" y="5202195"/>
            <a:ext cx="9489989" cy="9391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HyperVisor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A29614-33D9-5B25-3E54-97286503EF30}"/>
              </a:ext>
            </a:extLst>
          </p:cNvPr>
          <p:cNvSpPr/>
          <p:nvPr/>
        </p:nvSpPr>
        <p:spPr>
          <a:xfrm>
            <a:off x="1524000" y="2869324"/>
            <a:ext cx="1555531" cy="12717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VM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7A7E74-D068-7200-1815-6D168FD2E0BE}"/>
              </a:ext>
            </a:extLst>
          </p:cNvPr>
          <p:cNvSpPr/>
          <p:nvPr/>
        </p:nvSpPr>
        <p:spPr>
          <a:xfrm>
            <a:off x="3410607" y="2869324"/>
            <a:ext cx="1555531" cy="12717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VM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43A944-3C02-134C-EDD3-94719F04DCA1}"/>
              </a:ext>
            </a:extLst>
          </p:cNvPr>
          <p:cNvSpPr/>
          <p:nvPr/>
        </p:nvSpPr>
        <p:spPr>
          <a:xfrm>
            <a:off x="5297214" y="2869324"/>
            <a:ext cx="1555531" cy="1271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VM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DE7B7C-BA86-31E6-2E64-7E3597D95776}"/>
              </a:ext>
            </a:extLst>
          </p:cNvPr>
          <p:cNvSpPr/>
          <p:nvPr/>
        </p:nvSpPr>
        <p:spPr>
          <a:xfrm>
            <a:off x="7183821" y="2869324"/>
            <a:ext cx="1555531" cy="12717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VM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4726C5-8EDE-761E-E206-53236B3BDE82}"/>
              </a:ext>
            </a:extLst>
          </p:cNvPr>
          <p:cNvSpPr/>
          <p:nvPr/>
        </p:nvSpPr>
        <p:spPr>
          <a:xfrm>
            <a:off x="9070428" y="2869324"/>
            <a:ext cx="1555531" cy="12717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VM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764BD6-22BB-CDA7-AD2F-45A7ABAE173E}"/>
              </a:ext>
            </a:extLst>
          </p:cNvPr>
          <p:cNvSpPr txBox="1"/>
          <p:nvPr/>
        </p:nvSpPr>
        <p:spPr>
          <a:xfrm>
            <a:off x="5428593" y="4244702"/>
            <a:ext cx="3526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CN" dirty="0">
                <a:solidFill>
                  <a:srgbClr val="FF0000"/>
                </a:solidFill>
              </a:rPr>
              <a:t>来自其他虚拟机的攻击</a:t>
            </a:r>
          </a:p>
          <a:p>
            <a:pPr marL="285750" indent="-285750">
              <a:buFontTx/>
              <a:buChar char="-"/>
            </a:pPr>
            <a:r>
              <a:rPr lang="en-CN" dirty="0">
                <a:solidFill>
                  <a:srgbClr val="FF0000"/>
                </a:solidFill>
              </a:rPr>
              <a:t>来自HyperVisor的攻击</a:t>
            </a:r>
          </a:p>
        </p:txBody>
      </p:sp>
    </p:spTree>
    <p:extLst>
      <p:ext uri="{BB962C8B-B14F-4D97-AF65-F5344CB8AC3E}">
        <p14:creationId xmlns:p14="http://schemas.microsoft.com/office/powerpoint/2010/main" val="3594674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AA87E-03BA-4383-F7C2-E2A103F9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3" y="129254"/>
            <a:ext cx="10515600" cy="1325563"/>
          </a:xfrm>
        </p:spPr>
        <p:txBody>
          <a:bodyPr/>
          <a:lstStyle/>
          <a:p>
            <a:r>
              <a:rPr lang="en-CN" dirty="0"/>
              <a:t>部分机密计算平台的解决方案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B74988-A46F-9257-91B4-8279EDCD911C}"/>
              </a:ext>
            </a:extLst>
          </p:cNvPr>
          <p:cNvSpPr txBox="1"/>
          <p:nvPr/>
        </p:nvSpPr>
        <p:spPr>
          <a:xfrm>
            <a:off x="220716" y="1576300"/>
            <a:ext cx="11353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2400" dirty="0"/>
              <a:t>各个硬件供应商为增强计算平台安全性所做的努力，特别是在虚拟化和云环境中。它们提供内存加密、安全飞地和基于硬件的隔离等功能，以保护敏感数据和工作负载免受未经授权的访问和攻击</a:t>
            </a:r>
            <a:r>
              <a:rPr lang="en-US" altLang="zh-CN" sz="2400" dirty="0"/>
              <a:t>, </a:t>
            </a:r>
            <a:r>
              <a:rPr lang="zh-CN" altLang="en-US" sz="2400" dirty="0"/>
              <a:t>例如：</a:t>
            </a:r>
            <a:endParaRPr lang="en-CN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7BA441-C2FD-BB50-6E47-A9F8659AB14A}"/>
              </a:ext>
            </a:extLst>
          </p:cNvPr>
          <p:cNvSpPr txBox="1"/>
          <p:nvPr/>
        </p:nvSpPr>
        <p:spPr>
          <a:xfrm>
            <a:off x="441433" y="3019594"/>
            <a:ext cx="1091236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AMD Secure Nested Paging</a:t>
            </a:r>
            <a:r>
              <a:rPr lang="en-US" dirty="0"/>
              <a:t> </a:t>
            </a:r>
            <a:r>
              <a:rPr lang="en-US" b="1" dirty="0"/>
              <a:t>(SNP)</a:t>
            </a:r>
          </a:p>
          <a:p>
            <a:endParaRPr lang="en-US" dirty="0"/>
          </a:p>
          <a:p>
            <a:r>
              <a:rPr lang="en-US" b="1" dirty="0"/>
              <a:t>Intel Total Memory Encryption (TME) and Intel Software Guard Extensions (SGX)</a:t>
            </a:r>
          </a:p>
          <a:p>
            <a:endParaRPr lang="en-US" dirty="0"/>
          </a:p>
          <a:p>
            <a:r>
              <a:rPr lang="en-US" b="1" dirty="0"/>
              <a:t>IBM Secure Execution for Linux</a:t>
            </a:r>
            <a:r>
              <a:rPr lang="zh-CN" altLang="en-US" b="1" dirty="0"/>
              <a:t> （</a:t>
            </a:r>
            <a:r>
              <a:rPr lang="en-US" altLang="zh-CN" b="1" dirty="0"/>
              <a:t>SE</a:t>
            </a:r>
            <a:r>
              <a:rPr lang="zh-CN" altLang="en-US" b="1" dirty="0"/>
              <a:t>）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ARM Confidential Compute Architecture (CCA)</a:t>
            </a:r>
          </a:p>
          <a:p>
            <a:endParaRPr lang="en-US" b="1" dirty="0"/>
          </a:p>
          <a:p>
            <a:r>
              <a:rPr lang="en-US" b="1" dirty="0"/>
              <a:t>IBM Power Processor Encryption Facility (PEF)</a:t>
            </a:r>
          </a:p>
          <a:p>
            <a:endParaRPr lang="en-US" b="1" dirty="0"/>
          </a:p>
          <a:p>
            <a:r>
              <a:rPr lang="zh-CN" altLang="en-US" b="1" dirty="0"/>
              <a:t>海光 </a:t>
            </a:r>
            <a:r>
              <a:rPr lang="en-US" altLang="zh-CN" b="1" dirty="0"/>
              <a:t>(</a:t>
            </a:r>
            <a:r>
              <a:rPr lang="en-US" b="1" dirty="0"/>
              <a:t>H3C) Confidential Secure Virtualization (CSV)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24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40092-0603-0107-723E-8D09D2D47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CN" dirty="0"/>
              <a:t>IBM Secure Excution – 零信任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CC362-4255-EF4C-F94A-F691A4EDE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62" y="1516691"/>
            <a:ext cx="9474173" cy="502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39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C17CF-4957-4FBD-9967-CB170D23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CN" dirty="0"/>
              <a:t>IBM Secure Excution – 内存安全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5F262-6057-E13C-316F-F06E8ED55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951712"/>
            <a:ext cx="6499232" cy="591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663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D0B52-EF25-5416-6FBF-5530F3537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CN" dirty="0"/>
              <a:t>IBM Secure Excution – 数据安全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070612-52E3-1ADE-4F98-280F95F68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33" y="1512012"/>
            <a:ext cx="10421838" cy="452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71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264ADA2-E326-1141-D880-8C33C828A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17" y="2766218"/>
            <a:ext cx="10515600" cy="1325563"/>
          </a:xfrm>
        </p:spPr>
        <p:txBody>
          <a:bodyPr/>
          <a:lstStyle/>
          <a:p>
            <a:r>
              <a:rPr lang="en-CN" dirty="0"/>
              <a:t>第二篇</a:t>
            </a:r>
            <a:r>
              <a:rPr lang="zh-CN" altLang="en-US" dirty="0"/>
              <a:t> 容器及其安全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293908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9331</TotalTime>
  <Words>633</Words>
  <Application>Microsoft Macintosh PowerPoint</Application>
  <PresentationFormat>Widescreen</PresentationFormat>
  <Paragraphs>122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Aptos</vt:lpstr>
      <vt:lpstr>Aptos Display</vt:lpstr>
      <vt:lpstr>Arial</vt:lpstr>
      <vt:lpstr>IBM Plex Sans</vt:lpstr>
      <vt:lpstr>Office Theme</vt:lpstr>
      <vt:lpstr>机密容器</vt:lpstr>
      <vt:lpstr>第一篇 虚拟机及其安全</vt:lpstr>
      <vt:lpstr>机密计算 – 云计算平台虚拟机的新安全模型 </vt:lpstr>
      <vt:lpstr>虚拟机的安全问题</vt:lpstr>
      <vt:lpstr>部分机密计算平台的解决方案</vt:lpstr>
      <vt:lpstr>IBM Secure Excution – 零信任</vt:lpstr>
      <vt:lpstr>IBM Secure Excution – 内存安全</vt:lpstr>
      <vt:lpstr>IBM Secure Excution – 数据安全</vt:lpstr>
      <vt:lpstr>第二篇 容器及其安全</vt:lpstr>
      <vt:lpstr>传统容器技术 – Namespace, Cgroups</vt:lpstr>
      <vt:lpstr>Kata Containers – 基于虚拟机的容器</vt:lpstr>
      <vt:lpstr>伴生容器 (Kata Remote HyperVisor + PeerPod)</vt:lpstr>
      <vt:lpstr>不同容器技术网络解决方案对比</vt:lpstr>
      <vt:lpstr>PowerPoint Presentation</vt:lpstr>
      <vt:lpstr>伴生容器的 Volumes, secret, configmap</vt:lpstr>
      <vt:lpstr>第三篇 机密容器</vt:lpstr>
      <vt:lpstr>K8s 零信任</vt:lpstr>
      <vt:lpstr>CNCF 机密容器项目历史</vt:lpstr>
      <vt:lpstr>机密容器的架构</vt:lpstr>
      <vt:lpstr>机密容器 流程详解</vt:lpstr>
      <vt:lpstr>第四篇 机密容器典型用例</vt:lpstr>
      <vt:lpstr>Enkrypt AI </vt:lpstr>
      <vt:lpstr>Enkrypt AI CoCo</vt:lpstr>
      <vt:lpstr>Demo: Securing AI Models with EnkryptAI deployed as confidential containers on Red Hat OpenShift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QI FENG HUO</dc:creator>
  <cp:lastModifiedBy>QI FENG HUO</cp:lastModifiedBy>
  <cp:revision>136</cp:revision>
  <dcterms:created xsi:type="dcterms:W3CDTF">2024-06-08T14:33:38Z</dcterms:created>
  <dcterms:modified xsi:type="dcterms:W3CDTF">2024-06-23T06:10:22Z</dcterms:modified>
</cp:coreProperties>
</file>